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jFm0uMVaRWnr9k/umOp8meMCEOc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customschemas.google.com/relationships/presentationmetadata" Target="metadata"/><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pc="0" sz="1200" u="none" cap="none" strike="noStrike">
                <a:solidFill>
                  <a:schemeClr val="dk1"/>
                </a:solidFill>
                <a:latin typeface="Calibri"/>
                <a:ea typeface="Calibri"/>
                <a:cs typeface="Calibri"/>
                <a:sym typeface="Calibri"/>
              </a:rPr>
              <a:t>‹#›</a:t>
            </a:fld>
            <a:endParaRPr b="0" i="0" spc="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[0:00–0:40]</a:t>
            </a:r>
            <a:br>
              <a:rPr lang="en-US"/>
            </a:br>
            <a:br>
              <a:rPr lang="en-US"/>
            </a:br>
            <a:r>
              <a:rPr lang="en-US"/>
              <a:t>Bună ziua, dragi colegi consilieri — și dragi profesori și directori — vă mulțumesc că sunteți aici. Titlul este o idee simplă, cu consecințe mari: viitorul nu se alege, se construiește. În următoarea oră vă propun să urmărim împreună un singur fir: cum va arăta lumea în care vor trăi elevii noștri, ce înseamnă asta pentru carieră, de unde pornesc ei, ce îi poate ține pe drum și ce putem face noi, fiecare, chiar de mâine.</a:t>
            </a:r>
            <a:br>
              <a:rPr lang="en-US"/>
            </a:br>
            <a:br>
              <a:rPr lang="en-US"/>
            </a:br>
            <a:r>
              <a:rPr lang="en-US"/>
              <a:t>(Imaginea: o construcție în lucru — ultimul bloc încă nu și-a găsit locul. Exact ca viitorul elevilor noștri.)</a:t>
            </a:r>
            <a:endParaRPr/>
          </a:p>
        </p:txBody>
      </p:sp>
      <p:sp>
        <p:nvSpPr>
          <p:cNvPr id="69" name="Google Shape;6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[0:40–2:00]</a:t>
            </a:r>
            <a:br>
              <a:rPr lang="en-US"/>
            </a:br>
            <a:br>
              <a:rPr lang="en-US"/>
            </a:br>
            <a:r>
              <a:rPr lang="en-US"/>
              <a:t>Acum șapte ani, la Timișoara, vorbeam despre diferența dintre „Ce voi deveni?” și „Cine voi deveni?”. Astăzi diferența a devenit urgentă.</a:t>
            </a:r>
            <a:br>
              <a:rPr lang="en-US"/>
            </a:br>
            <a:br>
              <a:rPr lang="en-US"/>
            </a:br>
            <a:r>
              <a:rPr lang="en-US"/>
              <a:t>Ridicați mâna dacă, în copilărie, vi s-a pus întrebarea „Ce vrei să te faci când vei fi mare?”. (pauză) Acum ridicați mâna dacă faceți exact ce ați răspuns atunci. (pauză — rămân de obicei foarte puține mâini.)</a:t>
            </a:r>
            <a:br>
              <a:rPr lang="en-US"/>
            </a:br>
            <a:br>
              <a:rPr lang="en-US"/>
            </a:br>
            <a:r>
              <a:rPr lang="en-US"/>
              <a:t>Întrebarea presupune o lume stabilă, în care alegi o destinație și apoi mergi spre ea. Elevii noștri cresc într-o lume în care destinațiile se mută. Prima întrebare cere o destinație. A doua cere un drum — iar drumul se construiește.</a:t>
            </a:r>
            <a:br>
              <a:rPr lang="en-US"/>
            </a:br>
            <a:br>
              <a:rPr lang="en-US"/>
            </a:br>
            <a:r>
              <a:rPr lang="en-US"/>
              <a:t>Pentru noi, consilierii, diferența e foarte concretă: în cabinet nu mai căutăm împreună cu elevul o destinație. Îl ajutăm să învețe să-și construiască drumul.</a:t>
            </a:r>
            <a:br>
              <a:rPr lang="en-US"/>
            </a:br>
            <a:br>
              <a:rPr lang="en-US"/>
            </a:br>
            <a:r>
              <a:rPr lang="en-US"/>
              <a:t>→ Legătura: și pentru că vorbim despre cine devin, nu doar despre ce fac, vă propun un citat.</a:t>
            </a:r>
            <a:endParaRPr/>
          </a:p>
        </p:txBody>
      </p:sp>
      <p:sp>
        <p:nvSpPr>
          <p:cNvPr id="89" name="Google Shape;8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[2:35–3:30]</a:t>
            </a:r>
            <a:br>
              <a:rPr lang="en-US"/>
            </a:br>
            <a:br>
              <a:rPr lang="en-US"/>
            </a:br>
            <a:r>
              <a:rPr lang="en-US"/>
              <a:t>Iată drumul nostru de azi. Un singur fir, în cinci trepte — și fiecare treaptă răspunde la întrebarea lăsată de cea dinainte.</a:t>
            </a:r>
            <a:br>
              <a:rPr lang="en-US"/>
            </a:br>
            <a:br>
              <a:rPr lang="en-US"/>
            </a:br>
            <a:r>
              <a:rPr lang="en-US"/>
              <a:t>Pornim de la teren: cum va arăta lumea în care vor trăi elevii noștri. De aici rezultă planul: ce devine cariera într-o asemenea lume. Apoi ne uităm cinstit la punctul de plecare: unde sunt astăzi elevii noștri. Distanța dintre unde sunt și unde merg ne arată materialele de care au nevoie: metacompetențele viitorului. În carieră, ele se traduc în trei resurse: sens, adaptabilitate și autoreglare. Și încheiem cu constructorii: noi, consilierii, împreună cu profesorii și directorii — cu recomandări concrete pentru sens, adaptabilitate și autoreglare.</a:t>
            </a:r>
            <a:br>
              <a:rPr lang="en-US"/>
            </a:br>
            <a:br>
              <a:rPr lang="en-US"/>
            </a:br>
            <a:r>
              <a:rPr lang="en-US"/>
              <a:t>Ultima treaptă e galbenă pentru că e cea mai importantă.</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[3:30–3:50]</a:t>
            </a:r>
            <a:br>
              <a:rPr lang="en-US"/>
            </a:br>
            <a:br>
              <a:rPr lang="en-US"/>
            </a:br>
            <a:r>
              <a:rPr lang="en-US"/>
              <a:t>Prima treaptă: terenul. Un constructor bun studiază terenul înainte să toarne fundația. Pentru noi, terenul este lumea în care vor trăi și vor lucra elevii noștri. Cum va arăta viitorul? Nu-l putem prezice exact, dar îi putem citi direcțiile.</a:t>
            </a:r>
            <a:endParaRPr/>
          </a:p>
        </p:txBody>
      </p:sp>
      <p:sp>
        <p:nvSpPr>
          <p:cNvPr id="144" name="Google Shape;14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[3:50–5:30]</a:t>
            </a:r>
            <a:br>
              <a:rPr lang="en-US"/>
            </a:br>
            <a:br>
              <a:rPr lang="en-US"/>
            </a:br>
            <a:r>
              <a:rPr lang="en-US"/>
              <a:t>Vă propun un exercițiu de imaginație. Copiii care intră anul acesta în clasa pregătitoare s-au născut în 2020. În 2038 vor termina liceul. În 2050 vor avea 30 de ani — vor fi în plină carieră. Și, dacă vârsta de pensionare rămâne măcar cea de azi, vor lucra până după 2085.</a:t>
            </a:r>
            <a:br>
              <a:rPr lang="en-US"/>
            </a:br>
            <a:br>
              <a:rPr lang="en-US"/>
            </a:br>
            <a:r>
              <a:rPr lang="en-US"/>
              <a:t>Vă rog să vă întoarceți spre colegul de alături și, timp de un minut, să vă imaginați o zi de muncă a acestui tânăr în 2050. Ce face? Cu cine lucrează? Cu ce unelte? Și a doua întrebare, pentru noi: ce putem face azi, în cabinet, ca să fie pregătit?</a:t>
            </a:r>
            <a:br>
              <a:rPr lang="en-US"/>
            </a:br>
            <a:br>
              <a:rPr lang="en-US"/>
            </a:br>
            <a:r>
              <a:rPr lang="en-US"/>
              <a:t>(un minut; apoi cereți 2–3 răspunsuri din sală)</a:t>
            </a:r>
            <a:br>
              <a:rPr lang="en-US"/>
            </a:br>
            <a:br>
              <a:rPr lang="en-US"/>
            </a:br>
            <a:r>
              <a:rPr lang="en-US"/>
              <a:t>Observați cât de greu e să răspundem precis. Și totuși, asta facem în fiecare zi la școală: pregătim oameni pentru o carieră de peste 50 de ani, într-o lume pe care n-o putem descrie. Putem însă citi forțele care o modelează.</a:t>
            </a:r>
            <a:endParaRPr/>
          </a:p>
        </p:txBody>
      </p:sp>
      <p:sp>
        <p:nvSpPr>
          <p:cNvPr id="169" name="Google Shape;16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[5:30–6:45]</a:t>
            </a:r>
            <a:br>
              <a:rPr lang="en-US"/>
            </a:br>
            <a:br>
              <a:rPr lang="en-US"/>
            </a:br>
            <a:r>
              <a:rPr lang="en-US"/>
              <a:t>În cursul meu despre metacompetențe descriu șase factori care modelează viitorul muncii.</a:t>
            </a:r>
            <a:br>
              <a:rPr lang="en-US"/>
            </a:br>
            <a:br>
              <a:rPr lang="en-US"/>
            </a:br>
            <a:r>
              <a:rPr lang="en-US"/>
              <a:t>Unu: informația crește exponențial — avem mai multe date decât putem procesa, deci contează discernământul. Doi: colaborarea devine globală — tehnic e mai ușoară ca oricând, uman e mai complexă. Trei: lucrăm alături de mașini. Patru: rutina, fizică și mentală, trece la roboți; oamenilor le rămân colaborarea, creativitatea și inițiativa în fața problemelor sociale complexe. Cinci: munca devine flexibilă — în UE, peste 28 de milioane de oameni lucrau deja prin platforme digitale în 2022. Șase: granițele dintre joburi și industrii se estompează, iar meseriile noi apar continuu.</a:t>
            </a:r>
            <a:br>
              <a:rPr lang="en-US"/>
            </a:br>
            <a:br>
              <a:rPr lang="en-US"/>
            </a:br>
            <a:r>
              <a:rPr lang="en-US"/>
              <a:t>Datele din 2025–2026 confirmă fiecare dintre aceste direcții. Să le luăm pe cele mai importante.</a:t>
            </a:r>
            <a:endParaRPr/>
          </a:p>
        </p:txBody>
      </p:sp>
      <p:sp>
        <p:nvSpPr>
          <p:cNvPr id="197" name="Google Shape;19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[6:45–7:40]</a:t>
            </a:r>
            <a:br>
              <a:rPr lang="en-US"/>
            </a:br>
            <a:br>
              <a:rPr lang="en-US"/>
            </a:br>
            <a:r>
              <a:rPr lang="en-US"/>
              <a:t>Primul factor, în cifre. Angajatorii din raportul Forumului Economic Mondial estimează că azi 47% din sarcinile de lucru sunt făcute mai ales de oameni, 30% de oameni împreună cu tehnologia și 22% mai ales de tehnologie. Până în 2030, ele se vor împărți aproape egal, în trei treimi.</a:t>
            </a:r>
            <a:br>
              <a:rPr lang="en-US"/>
            </a:br>
            <a:br>
              <a:rPr lang="en-US"/>
            </a:br>
            <a:r>
              <a:rPr lang="en-US"/>
              <a:t>86% dintre angajatori se așteaptă ca AI-ul să le transforme afacerea. Dar uitați-vă la cealaltă față: două treimi din muncă vor cere, în continuare, oameni — singuri sau lucrând împreună cu mașinile. Întrebarea nu e dacă vor mai fi nevoie de oameni, ci de ce fel de oameni.</a:t>
            </a:r>
            <a:endParaRPr/>
          </a:p>
        </p:txBody>
      </p:sp>
      <p:sp>
        <p:nvSpPr>
          <p:cNvPr id="241" name="Google Shape;24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[7:40–8:35]</a:t>
            </a:r>
            <a:br>
              <a:rPr lang="en-US"/>
            </a:br>
            <a:br>
              <a:rPr lang="en-US"/>
            </a:br>
            <a:r>
              <a:rPr lang="en-US"/>
              <a:t>Și meseriile se nasc mereu. Un studiu publicat în 2024 de economiști de la MIT, care a analizat titlurile de meserii din recensămintele americane, arată că aproximativ 60% dintre locurile de muncă din 2018 erau în profesii care nu existau în 1940.</a:t>
            </a:r>
            <a:br>
              <a:rPr lang="en-US"/>
            </a:br>
            <a:br>
              <a:rPr lang="en-US"/>
            </a:br>
            <a:r>
              <a:rPr lang="en-US"/>
              <a:t>Gândiți-vă la bunicii noștri: cât de puțin din ce facem noi azi ar fi putut fi trecut pe o listă de opțiuni în anii '40. Pentru elevii noștri va fi la fel. Nu-i putem pregăti pentru o listă de profesii. Îi putem pregăti să intre în profesii care încă nu au nume.</a:t>
            </a:r>
            <a:br>
              <a:rPr lang="en-US"/>
            </a:br>
            <a:br>
              <a:rPr lang="en-US"/>
            </a:br>
            <a:r>
              <a:rPr lang="en-US"/>
              <a:t>Pentru noi, consilierii, asta mută accentul: de la „ce meserie ți se potrivește” la „ce știi să faci în orice meserie”.</a:t>
            </a:r>
            <a:endParaRPr/>
          </a:p>
        </p:txBody>
      </p:sp>
      <p:sp>
        <p:nvSpPr>
          <p:cNvPr id="273" name="Google Shape;27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[8:35–9:30]</a:t>
            </a:r>
            <a:br>
              <a:rPr lang="en-US"/>
            </a:br>
            <a:br>
              <a:rPr lang="en-US"/>
            </a:br>
            <a:r>
              <a:rPr lang="en-US"/>
              <a:t>Toate aceste schimbări se văd, în primul rând, în competențe. Raportul Forumului Economic Mondial din 2025, construit pe răspunsurile a peste o mie de angajatori din 55 de economii, estimează că 39% din competențele angajaților de azi vor fi transformate sau vor deveni depășite până în 2030.</a:t>
            </a:r>
            <a:br>
              <a:rPr lang="en-US"/>
            </a:br>
            <a:br>
              <a:rPr lang="en-US"/>
            </a:br>
            <a:r>
              <a:rPr lang="en-US"/>
              <a:t>Cresc cel mai repede competențele tehnologice: AI și big data, rețele și securitate cibernetică, alfabetizare tehnologică. Dar imediat după ele vin gândirea creativă, reziliența și flexibilitatea, curiozitatea și învățarea continuă. Rețineți această a doua listă — vom reveni la ea.</a:t>
            </a:r>
            <a:br>
              <a:rPr lang="en-US"/>
            </a:br>
            <a:br>
              <a:rPr lang="en-US"/>
            </a:br>
            <a:r>
              <a:rPr lang="en-US"/>
              <a:t>Pentru cabinet, concluzia e practică: portofoliul de carieră al elevului merită să urmărească și aceste competențe, nu doar interesele și notele.</a:t>
            </a:r>
            <a:endParaRPr/>
          </a:p>
        </p:txBody>
      </p:sp>
      <p:sp>
        <p:nvSpPr>
          <p:cNvPr id="288" name="Google Shape;28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[10:45–11:45]</a:t>
            </a:r>
            <a:br>
              <a:rPr lang="en-US"/>
            </a:br>
            <a:br>
              <a:rPr lang="en-US"/>
            </a:br>
            <a:r>
              <a:rPr lang="en-US"/>
              <a:t>Dacă punem toate aceste forțe împreună, obținem ceea ce literatura numește o lume VUCA: volatilă, incertă, complexă și ambiguă. Crizele nu mai vin pe rând: pandemia, războaiele, schimbările climatice, AI-ul se suprapun și se amplifică reciproc.</a:t>
            </a:r>
            <a:br>
              <a:rPr lang="en-US"/>
            </a:br>
            <a:br>
              <a:rPr lang="en-US"/>
            </a:br>
            <a:r>
              <a:rPr lang="en-US"/>
              <a:t>Într-o asemenea lume nu ajunge să rezistăm și să revenim la cum era. Avem nevoie de transiliență — reziliență transformativă: capacitatea de a trece prin șoc și de a ieși transformați. UNESCO spune că educația de calitate — Obiectivul 4 de dezvoltare durabilă — e cheia tuturor celorlalte obiective. Iar metacompetențele sunt cele care îi ajută pe oameni și comunități să se autoghideze și să colaboreze, și societățile să răspundă agil și rezilient la crize.</a:t>
            </a:r>
            <a:br>
              <a:rPr lang="en-US"/>
            </a:br>
            <a:br>
              <a:rPr lang="en-US"/>
            </a:br>
            <a:r>
              <a:rPr lang="en-US"/>
              <a:t>→ Legătura cu ce urmează: dacă terenul arată așa, ce se întâmplă cu cariera? Nu mai poate fi o alegere făcută o dată. Devine un drum care se construiește.</a:t>
            </a:r>
            <a:endParaRPr/>
          </a:p>
        </p:txBody>
      </p:sp>
      <p:sp>
        <p:nvSpPr>
          <p:cNvPr id="303" name="Google Shape;30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[11:45–12:05]</a:t>
            </a:r>
            <a:br>
              <a:rPr lang="en-US"/>
            </a:br>
            <a:br>
              <a:rPr lang="en-US"/>
            </a:br>
            <a:r>
              <a:rPr lang="en-US"/>
              <a:t>Am văzut terenul: o lume volatilă, în care munca își schimbă forma și meseriile se nasc continuu. A doua treaptă: planul. Ce înseamnă cariera într-o asemenea lume? Spoiler: nu mai e o alegere. E un proiect de construcție, pe toată viața.</a:t>
            </a:r>
            <a:endParaRPr/>
          </a:p>
        </p:txBody>
      </p:sp>
      <p:sp>
        <p:nvSpPr>
          <p:cNvPr id="335" name="Google Shape;33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[12:05–13:00]</a:t>
            </a:r>
            <a:br>
              <a:rPr lang="en-US"/>
            </a:br>
            <a:br>
              <a:rPr lang="en-US"/>
            </a:br>
            <a:r>
              <a:rPr lang="en-US"/>
              <a:t>Prima consecință: cariera nu mai e un singur drum. Cel mai lung studiu longitudinal american pe această temă arată că persoanele născute între 1957 și 1964 au avut, în medie, 12,9 locuri de muncă între 18 și 58 de ani — iar 5,6 dintre ele doar între 18 și 24 de ani. Și vorbim de generația considerată „stabilă”.</a:t>
            </a:r>
            <a:br>
              <a:rPr lang="en-US"/>
            </a:br>
            <a:br>
              <a:rPr lang="en-US"/>
            </a:br>
            <a:r>
              <a:rPr lang="en-US"/>
              <a:t>Nu pregătim elevii pentru o alegere, ci pentru prima dintre multe tranziții.</a:t>
            </a:r>
            <a:br>
              <a:rPr lang="en-US"/>
            </a:br>
            <a:br>
              <a:rPr lang="en-US"/>
            </a:br>
            <a:r>
              <a:rPr lang="en-US"/>
              <a:t>(Date din SUA; pentru România nu există încă o serie longitudinală echivalentă.)</a:t>
            </a:r>
            <a:endParaRPr/>
          </a:p>
        </p:txBody>
      </p:sp>
      <p:sp>
        <p:nvSpPr>
          <p:cNvPr id="361" name="Google Shape;36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[13:00–14:00]</a:t>
            </a:r>
            <a:br>
              <a:rPr lang="en-US"/>
            </a:br>
            <a:br>
              <a:rPr lang="en-US"/>
            </a:br>
            <a:r>
              <a:rPr lang="en-US"/>
              <a:t>Secolul XX a funcționat după paradigma potrivirii: faci un test, afli ce meserie ți se potrivește, iei o decizie mare la 14 sau la 18 ani și mergi pe un traseu liniar. Succesul era obiectiv: salariu, statut, poziție.</a:t>
            </a:r>
            <a:br>
              <a:rPr lang="en-US"/>
            </a:br>
            <a:br>
              <a:rPr lang="en-US"/>
            </a:br>
            <a:r>
              <a:rPr lang="en-US"/>
              <a:t>Teoria construcției carierei (Savickas) și cariera proteică (Hall) descriu altceva: decizii mici și repetate, o identitate construită prin experiență și reflecție, trasee fluide, multidirecționale, auto-determinate. Iar succesul devine subiectiv: sens, împlinire, echilibru — despre asta vorbeam și în 2019, iar datele de azi o confirmă.</a:t>
            </a:r>
            <a:br>
              <a:rPr lang="en-US"/>
            </a:br>
            <a:br>
              <a:rPr lang="en-US"/>
            </a:br>
            <a:r>
              <a:rPr lang="en-US"/>
              <a:t>Testele rămân utile — ca punct de plecare pentru o conversație, nu ca verdict.</a:t>
            </a:r>
            <a:endParaRPr/>
          </a:p>
        </p:txBody>
      </p:sp>
      <p:sp>
        <p:nvSpPr>
          <p:cNvPr id="390" name="Google Shape;39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[14:00–15:05]</a:t>
            </a:r>
            <a:br>
              <a:rPr lang="en-US"/>
            </a:br>
            <a:br>
              <a:rPr lang="en-US"/>
            </a:br>
            <a:r>
              <a:rPr lang="en-US"/>
              <a:t>Cariera nu este doar ceea ce lucrăm. Donald Super a descris-o ca pe o constelație de roluri care se suprapun de-a lungul vieții: copil, elev, lucrător, partener, părinte, cetățean, om cu timp liber și cu sănătate. Rolul de lucrător — cel galben — este doar unul dintre ele și este el însuși o succesiune de tranziții. Iar învățarea nu se oprește la 24 de ani.</a:t>
            </a:r>
            <a:br>
              <a:rPr lang="en-US"/>
            </a:br>
            <a:br>
              <a:rPr lang="en-US"/>
            </a:br>
            <a:r>
              <a:rPr lang="en-US"/>
              <a:t>Cum spuneam și în 2019: cariera și profesia ne definesc stilul de viață. Când alegem o meserie, alegem un mod de a trăi — cum ne folosim timpul, unde locuim, cu cine ne petrecem zilele, ce valori exprimăm. De aceea, orientarea în carieră nu poate fi separată de educația pentru viață. În cabinet, o întrebare simplă deschide această conversație: „Cum vrei să arate o zi obișnuită din viața ta, la 30 de ani?”</a:t>
            </a:r>
            <a:br>
              <a:rPr lang="en-US"/>
            </a:br>
            <a:br>
              <a:rPr lang="en-US"/>
            </a:br>
            <a:r>
              <a:rPr lang="en-US"/>
              <a:t>→ Legătura cu ce urmează: sunt elevii noștri pregătiți pentru un asemenea drum? Să vedem de unde pornesc.</a:t>
            </a:r>
            <a:endParaRPr/>
          </a:p>
        </p:txBody>
      </p:sp>
      <p:sp>
        <p:nvSpPr>
          <p:cNvPr id="425" name="Google Shape;42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[15:05–15:25]</a:t>
            </a:r>
            <a:br>
              <a:rPr lang="en-US"/>
            </a:br>
            <a:br>
              <a:rPr lang="en-US"/>
            </a:br>
            <a:r>
              <a:rPr lang="en-US"/>
              <a:t>Dacă cariera a devenit un proiect pe toată viața, un stil de viață care se construiește, întrebarea firească este: de unde pornesc elevii noștri? A treia treaptă: punctul de plecare. Vă rog să priviți cifrele care urmează nu ca pe un verdict, ci ca pe o evaluare onestă a terenului.</a:t>
            </a:r>
            <a:endParaRPr/>
          </a:p>
        </p:txBody>
      </p:sp>
      <p:sp>
        <p:nvSpPr>
          <p:cNvPr id="467" name="Google Shape;46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[15:25–16:20]</a:t>
            </a:r>
            <a:br>
              <a:rPr lang="en-US"/>
            </a:br>
            <a:br>
              <a:rPr lang="en-US"/>
            </a:br>
            <a:r>
              <a:rPr lang="en-US"/>
              <a:t>Unde se află elevii noștri? OCDE, pe date PISA din peste 80 de țări: 39% dintre elevii de 15 ani nu știu ce carieră își doresc — cel mai mare procent înregistrat vreodată, dublu față de 2015. Observați: 39% din competențe se schimbă și 39% dintre elevi nu știu încotro merg. Aproape jumătate se tem că nu sunt pregătiți pentru viața de după școală.</a:t>
            </a:r>
            <a:br>
              <a:rPr lang="en-US"/>
            </a:br>
            <a:br>
              <a:rPr lang="en-US"/>
            </a:br>
            <a:r>
              <a:rPr lang="en-US"/>
              <a:t>Pentru noi, consilierii, mesajul e important: incertitudinea în sine e normală la 15 ani. Problema este incertitudinea fără resurse pentru a o gestiona. Ținta noastră nu e ca elevul să ia repede o decizie, ci să aibă cu ce să-și gestioneze nesiguranța.</a:t>
            </a:r>
            <a:endParaRPr/>
          </a:p>
        </p:txBody>
      </p:sp>
      <p:sp>
        <p:nvSpPr>
          <p:cNvPr id="493" name="Google Shape;49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[17:30–18:30]</a:t>
            </a:r>
            <a:br>
              <a:rPr lang="en-US"/>
            </a:br>
            <a:br>
              <a:rPr lang="en-US"/>
            </a:br>
            <a:r>
              <a:rPr lang="en-US"/>
              <a:t>Iar dacă nu suntem noi acolo, altcineva este: 72% dintre tinerii din Generația Z cer deja sfaturi de carieră inteligenței artificiale (Deloitte 2026, peste 22.000 de tineri din 44 de țări).</a:t>
            </a:r>
            <a:br>
              <a:rPr lang="en-US"/>
            </a:br>
            <a:br>
              <a:rPr lang="en-US"/>
            </a:br>
            <a:r>
              <a:rPr lang="en-US"/>
              <a:t>Și o nuanță importantă pentru noi: potrivit Eurostat, în 2025 doar 44% dintre tinerii români de 16–24 de ani au folosit instrumente de AI generativ — cel mai mic procent din UE, unde media e 64%. Riscul e dublu: unii se sprijină pe algoritm pentru decizii mari, alții rămân în afara uneltelor pe care le va cere piața.</a:t>
            </a:r>
            <a:br>
              <a:rPr lang="en-US"/>
            </a:br>
            <a:br>
              <a:rPr lang="en-US"/>
            </a:br>
            <a:r>
              <a:rPr lang="en-US"/>
              <a:t>Pentru consilieri, concluzia nu e să concurăm cu AI-ul, ci să-l folosim: elevul vine cu informațiile, noi îl ajutăm să le verifice și să le lege de valorile lui. Și să învețe să întrebe. Cum spune Mircea Miclea: „Nu poți primi un răspuns bun la o întrebare proastă” — iar ca să pui o întrebare bună, ai nevoie de cunoștințe. AI-ul nu poate da sens, curaj sau disciplină. Acestea se construiesc în relație.</a:t>
            </a:r>
            <a:br>
              <a:rPr lang="en-US"/>
            </a:br>
            <a:br>
              <a:rPr lang="en-US"/>
            </a:br>
            <a:r>
              <a:rPr lang="en-US"/>
              <a:t>→ Legătura: dar îi ajută AI-ul să învețe? Depinde de cum îl folosesc.</a:t>
            </a:r>
            <a:endParaRPr/>
          </a:p>
        </p:txBody>
      </p:sp>
      <p:sp>
        <p:nvSpPr>
          <p:cNvPr id="508" name="Google Shape;50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[19:55–20:15]</a:t>
            </a:r>
            <a:br>
              <a:rPr lang="en-US"/>
            </a:br>
            <a:br>
              <a:rPr lang="en-US"/>
            </a:br>
            <a:r>
              <a:rPr lang="en-US"/>
              <a:t>Am văzut încotro merg elevii noștri și de unde pornesc. Între cele două este o distanță. Ce o poate acoperi? A patra treaptă: materialele de construcție — metacompetențele viitorului. Este partea pe care o predau și la curs, și o să vedeți de ce cred că e cheia întregii construcții.</a:t>
            </a:r>
            <a:endParaRPr/>
          </a:p>
        </p:txBody>
      </p:sp>
      <p:sp>
        <p:nvSpPr>
          <p:cNvPr id="523" name="Google Shape;52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[20:15–20:50]</a:t>
            </a:r>
            <a:br>
              <a:rPr lang="en-US"/>
            </a:br>
            <a:br>
              <a:rPr lang="en-US"/>
            </a:br>
            <a:r>
              <a:rPr lang="en-US"/>
              <a:t>Mircea Miclea o spune foarte simplu: „Funcția socială a școlii este de a te ajuta să te adaptezi la viitor.” Iar pentru că nu știm cum va arăta viitorul, spune el, avem nevoie de metacompetențe: competențe care pot produce alte competențe atunci când e nevoie de ele.</a:t>
            </a:r>
            <a:br>
              <a:rPr lang="en-US"/>
            </a:br>
            <a:br>
              <a:rPr lang="en-US"/>
            </a:br>
            <a:r>
              <a:rPr lang="en-US"/>
              <a:t>→ Legătura: și angajatorii spun același lucru, cu alte cuvinte.</a:t>
            </a:r>
            <a:endParaRPr/>
          </a:p>
        </p:txBody>
      </p:sp>
      <p:sp>
        <p:nvSpPr>
          <p:cNvPr id="549" name="Google Shape;549;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[20:50–21:45]</a:t>
            </a:r>
            <a:br>
              <a:rPr lang="en-US"/>
            </a:br>
            <a:br>
              <a:rPr lang="en-US"/>
            </a:br>
            <a:r>
              <a:rPr lang="en-US"/>
              <a:t>Ce anume acoperă distanța? Angajatorii o spun clar: principala barieră în calea transformării nu este tehnologia, ci lipsa competențelor — 63%. De aceea, 85% plănuiesc să investească, înainte de toate, în formarea propriilor angajați. 59 din 100 de angajați vor avea nevoie de formare până în 2030, iar 11 dintre ei riscă să rămână fără ea.</a:t>
            </a:r>
            <a:br>
              <a:rPr lang="en-US"/>
            </a:br>
            <a:br>
              <a:rPr lang="en-US"/>
            </a:br>
            <a:r>
              <a:rPr lang="en-US"/>
              <a:t>OCDE adaugă: 27% dintre locurile de muncă sunt în ocupații cu risc ridicat de automatizare, iar Europa de Est — deci și noi — este cea mai expusă. Organizația Internațională a Muncii: un loc de muncă din patru e expus AI-ului generativ, dar cel mai probabil rezultat e transformarea, nu înlocuirea.</a:t>
            </a:r>
            <a:br>
              <a:rPr lang="en-US"/>
            </a:br>
            <a:br>
              <a:rPr lang="en-US"/>
            </a:br>
            <a:r>
              <a:rPr lang="en-US"/>
              <a:t>Dar ce competențe? Nu le putem preda pe toate — multe nici nu există încă. Avem nevoie de competențele care le construiesc pe celelalte.</a:t>
            </a:r>
            <a:endParaRPr/>
          </a:p>
        </p:txBody>
      </p:sp>
      <p:sp>
        <p:nvSpPr>
          <p:cNvPr id="563" name="Google Shape;56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[21:45–22:45]</a:t>
            </a:r>
            <a:br>
              <a:rPr lang="en-US"/>
            </a:br>
            <a:br>
              <a:rPr lang="en-US"/>
            </a:br>
            <a:r>
              <a:rPr lang="en-US"/>
              <a:t>Ca să înțelegem ce sunt metacompetențele, să le punem în scară.</a:t>
            </a:r>
            <a:br>
              <a:rPr lang="en-US"/>
            </a:br>
            <a:br>
              <a:rPr lang="en-US"/>
            </a:br>
            <a:r>
              <a:rPr lang="en-US"/>
              <a:t>La bază sunt competențele specifice unui domeniu: contabilitatea, un limbaj de programare, o tehnică de laborator. Sunt esențiale, dar se transferă greu și se învechesc repede.</a:t>
            </a:r>
            <a:br>
              <a:rPr lang="en-US"/>
            </a:br>
            <a:br>
              <a:rPr lang="en-US"/>
            </a:br>
            <a:r>
              <a:rPr lang="en-US"/>
              <a:t>Un nivel mai sus: competențele transversale — comunicarea, colaborarea, leadershipul. Le folosim în multe domenii.</a:t>
            </a:r>
            <a:br>
              <a:rPr lang="en-US"/>
            </a:br>
            <a:br>
              <a:rPr lang="en-US"/>
            </a:br>
            <a:r>
              <a:rPr lang="en-US"/>
              <a:t>În vârf: metacompetențele. Sunt de ordin superior: le dezvoltă și le integrează pe celelalte, permit adaptarea și inovarea. Reflecția, adaptarea, gândirea strategică, a învăța să înveți. Transferabilitatea lor este foarte ridicată: te urmează în orice meserie, inclusiv în cele care încă nu au nume.</a:t>
            </a:r>
            <a:endParaRPr/>
          </a:p>
        </p:txBody>
      </p:sp>
      <p:sp>
        <p:nvSpPr>
          <p:cNvPr id="584" name="Google Shape;58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[22:45–23:45]</a:t>
            </a:r>
            <a:br>
              <a:rPr lang="en-US"/>
            </a:br>
            <a:br>
              <a:rPr lang="en-US"/>
            </a:br>
            <a:r>
              <a:rPr lang="en-US"/>
              <a:t>Ce sunt, mai exact? Mircea Miclea le definește foarte precis: „o competență care poate produce altă competență atunci când ai nevoie de ea, fără să știi acum dacă ai nevoie de ea sau nu.” Gustavo Razzetti le descrie drept competențe de ordin superior, care ne ajută să folosim și să dezvoltăm expertiza: un catalizator al învățării, atribute umane atemporale care formează oameni adaptabili. În educație, Karpov și Demidova vorbesc despre o abordare meta-disciplinară: metacompetențele integrează și promovează capacitatea de a dezvolta alte competențe.</a:t>
            </a:r>
            <a:br>
              <a:rPr lang="en-US"/>
            </a:br>
            <a:br>
              <a:rPr lang="en-US"/>
            </a:br>
            <a:r>
              <a:rPr lang="en-US"/>
              <a:t>Cum le recunoaștem? Sunt transversale și trans-situaționale. Sunt principii, nu pași. Nu ne spun ce să facem, ci cum să fim — cum abordăm orice sarcină. Pornesc din interior: din autocunoaștere, autoreflecție și autodirecționare. Și sunt dinamice: se dezvoltă toată viața.</a:t>
            </a:r>
            <a:br>
              <a:rPr lang="en-US"/>
            </a:br>
            <a:br>
              <a:rPr lang="en-US"/>
            </a:br>
            <a:r>
              <a:rPr lang="en-US"/>
              <a:t>O formulă pe care o folosesc des: competențele specifice răspund la „ce știu să fac”; metacompetențele răspund la „cine sunt atunci când nu știu ce să fac”.</a:t>
            </a:r>
            <a:endParaRPr/>
          </a:p>
        </p:txBody>
      </p:sp>
      <p:sp>
        <p:nvSpPr>
          <p:cNvPr id="610" name="Google Shape;61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6" name="Google Shape;636;p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[23:45–24:35]</a:t>
            </a:r>
            <a:br>
              <a:rPr lang="en-US"/>
            </a:br>
            <a:br>
              <a:rPr lang="en-US"/>
            </a:br>
            <a:r>
              <a:rPr lang="en-US"/>
              <a:t>Am comparat două liste. Prima, popularizată de Harvard pentru profesioniști, pornește de la topul Forumului Economic Mondial din 2018. A doua este topul din 2025.</a:t>
            </a:r>
            <a:br>
              <a:rPr lang="en-US"/>
            </a:br>
            <a:br>
              <a:rPr lang="en-US"/>
            </a:br>
            <a:r>
              <a:rPr lang="en-US"/>
              <a:t>În șapte ani, uneltele s-au schimbat complet: de la programare la AI și big data. Dar uitați-vă ce a rămas: gândirea analitică, învățarea activă și curiozitatea, creativitatea, leadershipul. Iar pe locul doi în 2025 a urcat reziliența, flexibilitatea și agilitatea — adică adaptabilitatea.</a:t>
            </a:r>
            <a:br>
              <a:rPr lang="en-US"/>
            </a:br>
            <a:br>
              <a:rPr lang="en-US"/>
            </a:br>
            <a:r>
              <a:rPr lang="en-US"/>
              <a:t>Uneltele se schimbă. Metacompetențele rămân. De aceea, școala trebuie să investească în ele.</a:t>
            </a:r>
            <a:endParaRPr/>
          </a:p>
        </p:txBody>
      </p:sp>
      <p:sp>
        <p:nvSpPr>
          <p:cNvPr id="637" name="Google Shape;637;p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[24:35–25:50]</a:t>
            </a:r>
            <a:br>
              <a:rPr lang="en-US"/>
            </a:br>
            <a:br>
              <a:rPr lang="en-US"/>
            </a:br>
            <a:r>
              <a:rPr lang="en-US"/>
              <a:t>Un model recent, din 2024, construit de o echipă interdisciplinară de la Universitatea pentru Educație Continuă din Krems — cercetători din inovare, management, inginerie, arte și educație — propune patru metacompetențe interdependente pentru medii complexe.</a:t>
            </a:r>
            <a:br>
              <a:rPr lang="en-US"/>
            </a:br>
            <a:br>
              <a:rPr lang="en-US"/>
            </a:br>
            <a:r>
              <a:rPr lang="en-US"/>
              <a:t>Învățarea iterativă: îmi dezvolt continuu competențele și învăț din experiențele trecute. Improvizația rezilientă: acționez rapid și flexibil în situații neprevăzute. Viabilitatea dinamică: funcționez în medii instabile — monitorizez schimbarea și îmi ajustez strategiile pe termen lung. Inovarea sustenabilă: găsesc soluții noi, împreună cu alții, și profit de oportunități.</a:t>
            </a:r>
            <a:br>
              <a:rPr lang="en-US"/>
            </a:br>
            <a:br>
              <a:rPr lang="en-US"/>
            </a:br>
            <a:r>
              <a:rPr lang="en-US"/>
              <a:t>Am adăugat pe fiecare coloană ce înseamnă ele în carieră: fiecare experiență devine material de învățare; trec prin tranziții neplanificate; citesc piața și mă repoziționez; îmi creez oportunități. Iar cele patru există la nivel individual, dar și al organizației și al sistemului — deci și al școlii.</a:t>
            </a:r>
            <a:endParaRPr/>
          </a:p>
        </p:txBody>
      </p:sp>
      <p:sp>
        <p:nvSpPr>
          <p:cNvPr id="677" name="Google Shape;67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8" name="Google Shape;72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[26:40–28:00]</a:t>
            </a:r>
            <a:br>
              <a:rPr lang="en-US"/>
            </a:br>
            <a:br>
              <a:rPr lang="en-US"/>
            </a:br>
            <a:r>
              <a:rPr lang="en-US"/>
              <a:t>Un model pe care îl recomand oricărui consilier: managementul carierei al lui Andreas Hirschi. Pentru el, cariera nu se gestionează o dată, ci toată viața — și nu doar în muncă, ci împreună cu restul vieții: familie, timp liber, sănătate. Exact cariera ca stil de viață despre care vorbeam.</a:t>
            </a:r>
            <a:br>
              <a:rPr lang="en-US"/>
            </a:br>
            <a:br>
              <a:rPr lang="en-US"/>
            </a:br>
            <a:r>
              <a:rPr lang="en-US"/>
              <a:t>Modelul are patru faze, ca un ciclu de autoreglare. Unu: clarific scopurile — ce vreau, în muncă și în viață, ce contează pentru mine. Aici lucrează sensul și identitatea. Doi: cartografiez resursele și barierele — ce am, ce îmi lipsește, ce mă poate opri. Aici lucrează adaptabilitatea, viabilitatea dinamică: citesc contextul. Trei: dezvolt strategii de acțiune — pași concreți, planuri, oamenii de care am nevoie. Aici lucrează autoreglarea și improvizația rezilientă. Patru: monitorizez și ajustez — ce a mers, ce schimb, ce am învățat. Asta e învățarea iterativă. Și apoi ciclul se reia, la fiecare tranziție.</a:t>
            </a:r>
            <a:br>
              <a:rPr lang="en-US"/>
            </a:br>
            <a:br>
              <a:rPr lang="en-US"/>
            </a:br>
            <a:r>
              <a:rPr lang="en-US"/>
              <a:t>Ce gestionăm, de fapt? Resurse. Hirschi descrie patru: capitalul uman — cunoștințe și abilități; resursele sociale — relații și sprijin; resursele psihologice — încredere, optimism, adaptabilitate; și resursele identitare — claritatea despre cine sunt și ce vreau. Cu alte cuvinte: managementul carierei înseamnă metacompetențele în acțiune.</a:t>
            </a:r>
            <a:br>
              <a:rPr lang="en-US"/>
            </a:br>
            <a:br>
              <a:rPr lang="en-US"/>
            </a:br>
            <a:r>
              <a:rPr lang="en-US"/>
              <a:t>→ Legătura: în limbajul acestei prezentări, toate acestea se adună în trei resurse.</a:t>
            </a:r>
            <a:endParaRPr/>
          </a:p>
        </p:txBody>
      </p:sp>
      <p:sp>
        <p:nvSpPr>
          <p:cNvPr id="729" name="Google Shape;72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9" name="Google Shape;77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[28:00–29:00]</a:t>
            </a:r>
            <a:br>
              <a:rPr lang="en-US"/>
            </a:br>
            <a:br>
              <a:rPr lang="en-US"/>
            </a:br>
            <a:r>
              <a:rPr lang="en-US"/>
              <a:t>Și acum, legătura cu cariera. Cele patru metacompetențe nu sunt o listă separată de ce discutăm despre carieră: în carieră, ele se traduc în trei resurse.</a:t>
            </a:r>
            <a:br>
              <a:rPr lang="en-US"/>
            </a:br>
            <a:br>
              <a:rPr lang="en-US"/>
            </a:br>
            <a:r>
              <a:rPr lang="en-US"/>
              <a:t>Sensul — direcția: de ce fac ce fac. Aici intră inovarea sustenabilă, adică soluții care contează pentru alții, și identitatea despre care vorbea Hall. Adaptabilitatea — flexibilitatea: cum mă ajustez când lumea se schimbă. Aici intră improvizația rezilientă și viabilitatea dinamică. Autoreglarea — motorul: cum acționez zi de zi. Aici intră învățarea iterativă — anticipez, acționez, reflectez — și, din nou, viabilitatea dinamică: monitorizez și mă ajustez.</a:t>
            </a:r>
            <a:br>
              <a:rPr lang="en-US"/>
            </a:br>
            <a:br>
              <a:rPr lang="en-US"/>
            </a:br>
            <a:r>
              <a:rPr lang="en-US"/>
              <a:t>Toate stau pe o fundație: competențele socio-emoționale și noi, adulții din jurul lor. Vestea bună: toate se pot învăța. Le vom lua pe rând, cu recomandări concrete, în ultima parte.</a:t>
            </a:r>
            <a:br>
              <a:rPr lang="en-US"/>
            </a:br>
            <a:br>
              <a:rPr lang="en-US"/>
            </a:br>
            <a:r>
              <a:rPr lang="en-US"/>
              <a:t>→ Legătura: dar mai întâi, ce face orientarea să funcționeze bine?</a:t>
            </a:r>
            <a:endParaRPr/>
          </a:p>
        </p:txBody>
      </p:sp>
      <p:sp>
        <p:nvSpPr>
          <p:cNvPr id="780" name="Google Shape;78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9" name="Google Shape;80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[29:00–30:25]</a:t>
            </a:r>
            <a:br>
              <a:rPr lang="en-US"/>
            </a:br>
            <a:br>
              <a:rPr lang="en-US"/>
            </a:br>
            <a:r>
              <a:rPr lang="en-US"/>
              <a:t>Ce știm, din cercetare, despre ce funcționează în consilierea în carieră? Vă propun șase tendințe, fiecare sprijinită de meta-analize sau de date longitudinale.</a:t>
            </a:r>
            <a:br>
              <a:rPr lang="en-US"/>
            </a:br>
            <a:br>
              <a:rPr lang="en-US"/>
            </a:br>
            <a:r>
              <a:rPr lang="en-US"/>
              <a:t>Unu: de la potrivire la construcție. Intervențiile trec de la testul care „potrivește” elevul cu o meserie la construcția carierei. În studiile recente cu liceeni, teoria construcției carierei este cadrul cel mai folosit, iar adaptabilitatea este rezultatul cel mai urmărit. La studenți, o meta-analiză a găsit efecte mai mari pentru abordările constructiviste decât pentru cele de potrivire.</a:t>
            </a:r>
            <a:br>
              <a:rPr lang="en-US"/>
            </a:br>
            <a:br>
              <a:rPr lang="en-US"/>
            </a:br>
            <a:r>
              <a:rPr lang="en-US"/>
              <a:t>Doi: ingrediente critice, combinate. Exerciții scrise, feedback personalizat, informații despre lumea muncii, modele, sprijin, la care se adaugă sprijinul consilierului, clarificarea valorilor și explicarea felului în care se ia o decizie. Intervențiile care combină mai multe ingrediente funcționează mult mai bine. În medie, un elev care trece printr-o intervenție de carieră are 60% șanse să o ia înaintea unui coleg care n-a trecut.</a:t>
            </a:r>
            <a:br>
              <a:rPr lang="en-US"/>
            </a:br>
            <a:br>
              <a:rPr lang="en-US"/>
            </a:br>
            <a:r>
              <a:rPr lang="en-US"/>
              <a:t>Trei: repetat și structurat. O serie de întâlniri bate activitatea unică, iar atelierele structurate de grup pot fi la fel de eficiente ca ședințele individuale. Pentru un consilier cu sute de elevi, asta e o veste foarte bună.</a:t>
            </a:r>
            <a:br>
              <a:rPr lang="en-US"/>
            </a:br>
            <a:br>
              <a:rPr lang="en-US"/>
            </a:br>
            <a:r>
              <a:rPr lang="en-US"/>
              <a:t>Patru: contact real cu lumea muncii. Date din zece țări arată că elevii de 15 ani care au vizitat locuri de muncă, au mers la târguri sau au ascultat profesioniști au, peste un deceniu, mai des un loc de muncă, salarii mai mari și mai multă satisfacție.</a:t>
            </a:r>
            <a:br>
              <a:rPr lang="en-US"/>
            </a:br>
            <a:br>
              <a:rPr lang="en-US"/>
            </a:br>
            <a:r>
              <a:rPr lang="en-US"/>
              <a:t>Cinci: devreme și echitabil. Stereotipurile despre meserii apar deja la 7 ani, iar mediul social prezice ambiția mai puternic decât rezultatele școlare. De aceea orientarea începe din primară, iar sprijinul cel mai intens merge acolo unde nevoia e mai mare.</a:t>
            </a:r>
            <a:br>
              <a:rPr lang="en-US"/>
            </a:br>
            <a:br>
              <a:rPr lang="en-US"/>
            </a:br>
            <a:r>
              <a:rPr lang="en-US"/>
              <a:t>Șase: digital, dar cu consilier. Intervențiile online au efecte promițătoare, dar instrumentele digitale funcționează mai bine când un consilier le însoțește. Vom vedea asta concret mai târziu, la REThink.</a:t>
            </a:r>
            <a:br>
              <a:rPr lang="en-US"/>
            </a:br>
            <a:br>
              <a:rPr lang="en-US"/>
            </a:br>
            <a:r>
              <a:rPr lang="en-US"/>
              <a:t>→ Legătura: iar la nivel de sistem, ce face orientarea să funcționeze?</a:t>
            </a:r>
            <a:endParaRPr/>
          </a:p>
        </p:txBody>
      </p:sp>
      <p:sp>
        <p:nvSpPr>
          <p:cNvPr id="810" name="Google Shape;810;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3" name="Google Shape;85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[30:25–31:25]</a:t>
            </a:r>
            <a:br>
              <a:rPr lang="en-US"/>
            </a:br>
            <a:br>
              <a:rPr lang="en-US"/>
            </a:br>
            <a:r>
              <a:rPr lang="en-US"/>
              <a:t>La nivel de sistem, politicile eficiente de consiliere și cadrele naționale de orientare combină trei elemente.</a:t>
            </a:r>
            <a:br>
              <a:rPr lang="en-US"/>
            </a:br>
            <a:br>
              <a:rPr lang="en-US"/>
            </a:br>
            <a:r>
              <a:rPr lang="en-US"/>
              <a:t>Primul: acces pe tot parcursul vieții. Orientarea începe din primii ani de școală, nu în ultimul an, continuă la fiecare tranziție, inclusiv la adulți, și folosește mai multe canale: consiliere individuală, activități de grup, platforme digitale.</a:t>
            </a:r>
            <a:br>
              <a:rPr lang="en-US"/>
            </a:br>
            <a:br>
              <a:rPr lang="en-US"/>
            </a:br>
            <a:r>
              <a:rPr lang="en-US"/>
              <a:t>Al doilea: sprijin standardizat. Aceleași repere de calitate pentru toți elevii, consilieri și diriginți formați, sprijiniți și supervizați, și evaluarea rezultatelor, nu doar numărarea activităților.</a:t>
            </a:r>
            <a:br>
              <a:rPr lang="en-US"/>
            </a:br>
            <a:br>
              <a:rPr lang="en-US"/>
            </a:br>
            <a:r>
              <a:rPr lang="en-US"/>
              <a:t>Al treilea: coordonare strategică. Școala nu lucrează singură: educația, munca, serviciile sociale, angajatorii și familiile urmăresc obiective comune.</a:t>
            </a:r>
            <a:br>
              <a:rPr lang="en-US"/>
            </a:br>
            <a:br>
              <a:rPr lang="en-US"/>
            </a:br>
            <a:r>
              <a:rPr lang="en-US"/>
              <a:t>Pentru noi, consilierii, cele trei elemente sunt și o grilă de lucru: la cine ajunge sprijinul nostru, cât de bine e făcut și cu cine îl construim.</a:t>
            </a:r>
            <a:endParaRPr/>
          </a:p>
        </p:txBody>
      </p:sp>
      <p:sp>
        <p:nvSpPr>
          <p:cNvPr id="854" name="Google Shape;854;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4" name="Google Shape;89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[33:20–34:10]</a:t>
            </a:r>
            <a:br>
              <a:rPr lang="en-US"/>
            </a:br>
            <a:br>
              <a:rPr lang="en-US"/>
            </a:br>
            <a:r>
              <a:rPr lang="en-US"/>
              <a:t>Am ajuns la ultima treaptă: constructorii. Ce putem face noi, consilierii școlari — împreună cu profesorii și directorii cu care lucrăm?</a:t>
            </a:r>
            <a:br>
              <a:rPr lang="en-US"/>
            </a:br>
            <a:br>
              <a:rPr lang="en-US"/>
            </a:br>
            <a:r>
              <a:rPr lang="en-US"/>
              <a:t>Vă propun douăsprezece idei, organizate exact ca o construcție. Fundația: noi, adulții. Cei trei piloni: sens, adaptabilitate, autoreglare — fiecare cu recomandări concrete pentru cabinet și pentru clasă. Și acoperișul: sistemul. Toate sunt susținute de date. Niciuna nu cere o reformă, ci decizii pe care le putem lua de mâine.</a:t>
            </a:r>
            <a:endParaRPr/>
          </a:p>
        </p:txBody>
      </p:sp>
      <p:sp>
        <p:nvSpPr>
          <p:cNvPr id="895" name="Google Shape;89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[34:10–35:10]</a:t>
            </a:r>
            <a:br>
              <a:rPr lang="en-US"/>
            </a:br>
            <a:br>
              <a:rPr lang="en-US"/>
            </a:br>
            <a:r>
              <a:rPr lang="en-US"/>
              <a:t>Înainte de idei, o observație pe care o folosesc în toate programele mele: știm, și totuși nu schimbăm. Este unul dintre cele mai documentate paradoxuri ale psihologiei comportamentale: intențiile devin acțiune doar în aproximativ jumătate din cazuri.</a:t>
            </a:r>
            <a:br>
              <a:rPr lang="en-US"/>
            </a:br>
            <a:br>
              <a:rPr lang="en-US"/>
            </a:br>
            <a:r>
              <a:rPr lang="en-US"/>
              <a:t>Motivația generează intenții. Sistemele mici, repetate, generează comportamente durabile. De aceea, ideile care urmează sunt mici și practice: obiceiuri, nu proiecte.</a:t>
            </a:r>
            <a:br>
              <a:rPr lang="en-US"/>
            </a:br>
            <a:br>
              <a:rPr lang="en-US"/>
            </a:br>
            <a:r>
              <a:rPr lang="en-US"/>
              <a:t>Și, pentru că am început cu întrebarea „Cine vrei să devii?”: fiecare comportament este un vot pentru persoana care devenim. E valabil pentru elevii noștri. Și pentru noi.</a:t>
            </a:r>
            <a:endParaRPr/>
          </a:p>
        </p:txBody>
      </p:sp>
      <p:sp>
        <p:nvSpPr>
          <p:cNvPr id="955" name="Google Shape;955;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8" name="Google Shape;968;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[35:10–36:05]</a:t>
            </a:r>
            <a:br>
              <a:rPr lang="en-US"/>
            </a:br>
            <a:br>
              <a:rPr lang="en-US"/>
            </a:br>
            <a:r>
              <a:rPr lang="en-US"/>
              <a:t>Prima idee: începem cu noi. Autoreglarea nu se predă doar prin exerciții; se modelează. La fel și stresul. Copiii învață autoreglarea prin co-reglare — împrumută calmul adulților înainte de a-l construi pe al lor.</a:t>
            </a:r>
            <a:br>
              <a:rPr lang="en-US"/>
            </a:br>
            <a:br>
              <a:rPr lang="en-US"/>
            </a:br>
            <a:r>
              <a:rPr lang="en-US"/>
              <a:t>Un studiu randomizat din New York, pe 224 de profesori din 36 de școli, a testat CARE, un program de reglare emoțională și mindfulness pentru adulți. Profesorii au avut mai puțin distres, iar observatori independenți au văzut mai mult sprijin emoțional în clasă.</a:t>
            </a:r>
            <a:br>
              <a:rPr lang="en-US"/>
            </a:br>
            <a:br>
              <a:rPr lang="en-US"/>
            </a:br>
            <a:r>
              <a:rPr lang="en-US"/>
              <a:t>Pentru noi, consilierii, asta înseamnă două lucruri: să avem grijă de propria autoreglare și să fim primii care oferă sprijin diriginților — grupuri scurte de intervizare, tehnici simple de reglare emoțională. Consilierul e primul model de calm din școală. Și nu uitați: de multe ori, opusul burnout-ului este conectarea.</a:t>
            </a:r>
            <a:endParaRPr/>
          </a:p>
        </p:txBody>
      </p:sp>
      <p:sp>
        <p:nvSpPr>
          <p:cNvPr id="969" name="Google Shape;969;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9" name="Google Shape;979;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[36:05–37:00]</a:t>
            </a:r>
            <a:br>
              <a:rPr lang="en-US"/>
            </a:br>
            <a:br>
              <a:rPr lang="en-US"/>
            </a:br>
            <a:r>
              <a:rPr lang="en-US"/>
              <a:t>A doua: suntem adultul care crede în ei. Gallup a întrebat peste 30.000 de absolvenți despre anii de studiu. Cei care au avut un profesor căruia i-a păsat de ei ca oameni, care i-a făcut să se entuziasmeze pentru învățare și care le-a încurajat visurile au avut, ani mai târziu, șanse de peste două ori mai mari să fie implicați în munca lor. Doar 14% au avut parte de toate trei.</a:t>
            </a:r>
            <a:br>
              <a:rPr lang="en-US"/>
            </a:br>
            <a:br>
              <a:rPr lang="en-US"/>
            </a:br>
            <a:r>
              <a:rPr lang="en-US"/>
              <a:t>Un obiectiv simplu pentru fiecare școală: fiecare elev să poată numi un adult din școală care crede în el. Jumătate dintre tineri își doresc un mentor; doar 36% au unul. Consilierul poate face harta: cine are un astfel de adult și cine nu.</a:t>
            </a:r>
            <a:br>
              <a:rPr lang="en-US"/>
            </a:br>
            <a:br>
              <a:rPr lang="en-US"/>
            </a:br>
            <a:r>
              <a:rPr lang="en-US"/>
              <a:t>Iar în cabinet, relația este ea însăși o intervenție: o meta-analiză pe 18 studii arată că alianța de lucru dintre consilier și client este legată clar de rezultatele consilierii în carieră.</a:t>
            </a:r>
            <a:endParaRPr/>
          </a:p>
        </p:txBody>
      </p:sp>
      <p:sp>
        <p:nvSpPr>
          <p:cNvPr id="980" name="Google Shape;980;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0" name="Google Shape;99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[37:00–38:00]</a:t>
            </a:r>
            <a:br>
              <a:rPr lang="en-US"/>
            </a:br>
            <a:br>
              <a:rPr lang="en-US"/>
            </a:br>
            <a:r>
              <a:rPr lang="en-US"/>
              <a:t>A treia: construim fundația socio-emoțională. Cea mai amplă meta-analiză de până acum, pe 424 de studii din 53 de țări, arată că elevii care urmează programe școlare universale de învățare socio-emoțională au competențe, atitudini și comportamente mai bune și rezultate școlare mai bune decât colegii lor — inclusiv la gimnaziu și la liceu. O meta-analiză anterioară, pe 213 programe și peste 270.000 de elevi, găsise un câștig de 11 puncte percentile la rezultatele școlare.</a:t>
            </a:r>
            <a:br>
              <a:rPr lang="en-US"/>
            </a:br>
            <a:br>
              <a:rPr lang="en-US"/>
            </a:br>
            <a:r>
              <a:rPr lang="en-US"/>
              <a:t>Ce funcționează are patru caracteristici, cunoscute după acronimul SAFE: activități în pași succesivi, învățare activă, timp dedicat și obiective explicite.</a:t>
            </a:r>
            <a:br>
              <a:rPr lang="en-US"/>
            </a:br>
            <a:br>
              <a:rPr lang="en-US"/>
            </a:br>
            <a:r>
              <a:rPr lang="en-US"/>
              <a:t>Pentru noi: ora de dezvoltare personală și consilierea de grup pot deveni exact acest program, nu o colecție de activități. Fundația din casa noastră nu e o metaforă. Se construiește, oră cu oră.</a:t>
            </a:r>
            <a:endParaRPr/>
          </a:p>
        </p:txBody>
      </p:sp>
      <p:sp>
        <p:nvSpPr>
          <p:cNvPr id="991" name="Google Shape;991;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1" name="Google Shape;1001;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[38:00–39:25]</a:t>
            </a:r>
            <a:br>
              <a:rPr lang="en-US"/>
            </a:br>
            <a:br>
              <a:rPr lang="en-US"/>
            </a:br>
            <a:r>
              <a:rPr lang="en-US"/>
              <a:t>Primul pilon: sensul. Ce înseamnă concret pentru noi, consilierii? Patru lucruri.</a:t>
            </a:r>
            <a:br>
              <a:rPr lang="en-US"/>
            </a:br>
            <a:br>
              <a:rPr lang="en-US"/>
            </a:br>
            <a:r>
              <a:rPr lang="en-US"/>
              <a:t>Unu: începeți cu valorile, nu cu meseriile. Un elev care știe ce prețuiește alege mai bine decât unul care știe doar ce i se potrivește. Cereți-i cinci valori și apoi întrebați: săptămâna ta reflectă valorile tale sau doar urgențele? Doi: ascultați povestea, nu doar scorul. Interviul de construcție a carierei al lui Savickas are câteva întrebări simple — despre modelele de viață, cărțile și emisiunile preferate, un motto, amintirile timpurii. Testul vă spune ce este elevul. Povestea vă spune cine devine. Trei: arătați-le pe cine ajută ce fac. În studiile lui Adam Grant, câteva minute cu un student ajutat de munca lor i-au făcut pe angajații unui call-center să stea de peste două ori mai mult la telefon. Sensul crește când vezi beneficiarul. Patru: faceți din portofoliul de carieră al noii programe un jurnal de sens. Seara, o singură întrebare: „Ce am făcut azi care a contat pentru cineva?” Sensul nu se găsește. Se construiește activ.</a:t>
            </a:r>
            <a:br>
              <a:rPr lang="en-US"/>
            </a:br>
            <a:br>
              <a:rPr lang="en-US"/>
            </a:br>
            <a:r>
              <a:rPr lang="en-US"/>
              <a:t>Și regula de aur: nu-l întrebați pe elev ce vrea să devină până nu l-ați ajutat să afle ce contează pentru el.</a:t>
            </a:r>
            <a:endParaRPr/>
          </a:p>
        </p:txBody>
      </p:sp>
      <p:sp>
        <p:nvSpPr>
          <p:cNvPr id="1002" name="Google Shape;1002;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7" name="Google Shape;101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[39:25–40:20]</a:t>
            </a:r>
            <a:br>
              <a:rPr lang="en-US"/>
            </a:br>
            <a:br>
              <a:rPr lang="en-US"/>
            </a:br>
            <a:r>
              <a:rPr lang="en-US"/>
              <a:t>A patra idee, pentru sens: legăm fiecare lecție de viața lor. Întrebarea „La ce-mi folosește?” nu e obrăznicie — e o întrebare despre sens.</a:t>
            </a:r>
            <a:br>
              <a:rPr lang="en-US"/>
            </a:br>
            <a:br>
              <a:rPr lang="en-US"/>
            </a:br>
            <a:r>
              <a:rPr lang="en-US"/>
              <a:t>Într-un studiu publicat în Science, liceeni au scris, pe parcursul unui semestru, 4–5 eseuri scurte despre cum le folosește materia în viața lor. Cei care nu credeau că pot reuși au câștigat aproape două treimi de treaptă la notă și au devenit mai interesați. Iar jumătate dintre elevii de 15 ani simt că școala a făcut puțin ca să-i pregătească pentru viața adultă.</a:t>
            </a:r>
            <a:br>
              <a:rPr lang="en-US"/>
            </a:br>
            <a:br>
              <a:rPr lang="en-US"/>
            </a:br>
            <a:r>
              <a:rPr lang="en-US"/>
              <a:t>Mircea Miclea a propus recent exact asta: la finalul fiecărei lecții, indiferent de materie, profesorul să le spună elevilor „Iată la ce vă folosesc aceste cunoștințe dincolo de materia pe care eu predau și nota pe care o obțineți”. Consilierul poate propune profesorilor și exercițiul de valoare utilitară: zece minute, o dată pe lună, la orice materie. Relevanța nu e un bonus. E o pârghie.</a:t>
            </a:r>
            <a:endParaRPr/>
          </a:p>
        </p:txBody>
      </p:sp>
      <p:sp>
        <p:nvSpPr>
          <p:cNvPr id="1018" name="Google Shape;1018;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8" name="Google Shape;1028;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[40:20–41:10]</a:t>
            </a:r>
            <a:br>
              <a:rPr lang="en-US"/>
            </a:br>
            <a:br>
              <a:rPr lang="en-US"/>
            </a:br>
            <a:r>
              <a:rPr lang="en-US"/>
              <a:t>A cincea: construim împreună „eul posibil”. Programul School-to-Jobs: doar 11 ședințe de grup în care elevi de gimnaziu din medii defavorizate și-au imaginat cine vor fi ca adulți, au anticipat obstacolele și au construit pași concreți.</a:t>
            </a:r>
            <a:br>
              <a:rPr lang="en-US"/>
            </a:br>
            <a:br>
              <a:rPr lang="en-US"/>
            </a:br>
            <a:r>
              <a:rPr lang="en-US"/>
              <a:t>Față de grupul de control: note mai bune, mai puține absențe, mai puține simptome depresive — iar efectele s-au menținut și în liceu. Este un format aproape gata făcut pentru grupurile din cabinet sau pentru ora de dezvoltare personală. Viitorul imaginat schimbă comportamentul de azi.</a:t>
            </a:r>
            <a:endParaRPr/>
          </a:p>
        </p:txBody>
      </p:sp>
      <p:sp>
        <p:nvSpPr>
          <p:cNvPr id="1029" name="Google Shape;1029;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9" name="Google Shape;1039;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[41:10–42:05]</a:t>
            </a:r>
            <a:br>
              <a:rPr lang="en-US"/>
            </a:br>
            <a:br>
              <a:rPr lang="en-US"/>
            </a:br>
            <a:r>
              <a:rPr lang="en-US"/>
              <a:t>A șasea idee ne cere să schimbăm un reflex. Dar un eu posibil are nevoie de un drum. Education Endowment Foundation a analizat intervențiile care încearcă să ridice aspirațiile elevilor: impactul e neclar, iar dovezile sunt foarte slabe. Concluzia lor e simplă: cei mai mulți tineri au deja aspirații înalte. Ce le lipsește sunt cunoștințele și competențele cu care să ajungă acolo.</a:t>
            </a:r>
            <a:br>
              <a:rPr lang="en-US"/>
            </a:br>
            <a:br>
              <a:rPr lang="en-US"/>
            </a:br>
            <a:r>
              <a:rPr lang="en-US"/>
              <a:t>Iar OCDE arată unde se rupe drumul: unul din cinci elevi de 15 ani — și unul din trei dintre cei din medii defavorizate — se vede într-o profesie care cere facultate, dar nu plănuiește să urmeze o facultate.</a:t>
            </a:r>
            <a:br>
              <a:rPr lang="en-US"/>
            </a:br>
            <a:br>
              <a:rPr lang="en-US"/>
            </a:br>
            <a:r>
              <a:rPr lang="en-US"/>
              <a:t>Pentru noi: mai puține discursuri motivaționale, mai multe hărți. Ce trasee duc acolo, ce examene, ce note, ce pași anul acesta. Visurile există. Le lipsește harta.</a:t>
            </a:r>
            <a:endParaRPr/>
          </a:p>
        </p:txBody>
      </p:sp>
      <p:sp>
        <p:nvSpPr>
          <p:cNvPr id="1040" name="Google Shape;1040;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[42:05–43:30]</a:t>
            </a:r>
            <a:br>
              <a:rPr lang="en-US"/>
            </a:br>
            <a:br>
              <a:rPr lang="en-US"/>
            </a:br>
            <a:r>
              <a:rPr lang="en-US"/>
              <a:t>Al doilea pilon: adaptabilitatea. Recomandările urmează cele patru întrebări ale lui Savickas.</a:t>
            </a:r>
            <a:br>
              <a:rPr lang="en-US"/>
            </a:br>
            <a:br>
              <a:rPr lang="en-US"/>
            </a:br>
            <a:r>
              <a:rPr lang="en-US"/>
              <a:t>Preocupare: lungiți orizontul de timp — linia vieții, la 25, 35, 45 de ani, și trei pași pentru anul acesta. Control: dați-le decizii reale; controlul se învață exercitându-l, nu ascultând despre el. Curiozitate: fiecare elev, în fiecare an, măcar o întâlnire reală cu lumea muncii — exact ce cere și reperul 5 Gatsby. Încredere: provocări la limita de sus a competenței și feedback pe efort și pe strategie.</a:t>
            </a:r>
            <a:br>
              <a:rPr lang="en-US"/>
            </a:br>
            <a:br>
              <a:rPr lang="en-US"/>
            </a:br>
            <a:r>
              <a:rPr lang="en-US"/>
              <a:t>Și vestea bună: adaptabilitatea se poate antrena. Într-un studiu olandez, absolvenții care au urmat un training de adaptabilitate au câștigat control și curiozitate, iar cei care și-au găsit de lucru aveau, după șase luni, joburi de calitate mai bună. Regula: mai multe experimente mici, mai puține decizii mari.</a:t>
            </a:r>
            <a:endParaRPr/>
          </a:p>
        </p:txBody>
      </p:sp>
      <p:sp>
        <p:nvSpPr>
          <p:cNvPr id="1051" name="Google Shape;1051;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6" name="Google Shape;1066;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[43:30–44:25]</a:t>
            </a:r>
            <a:br>
              <a:rPr lang="en-US"/>
            </a:br>
            <a:br>
              <a:rPr lang="en-US"/>
            </a:br>
            <a:r>
              <a:rPr lang="en-US"/>
              <a:t>A șaptea idee, pentru adaptabilitate: aducem lumea muncii în școală. Ați văzut la început: prima treaptă a carierei se mută, iar experiența reală contează tot mai mult. Elevii nu pot visa o meserie pe care n-au văzut-o — aproape jumătate se văd în doar zece meserii, practic aceleași ca în anul 2000.</a:t>
            </a:r>
            <a:br>
              <a:rPr lang="en-US"/>
            </a:br>
            <a:br>
              <a:rPr lang="en-US"/>
            </a:br>
            <a:r>
              <a:rPr lang="en-US"/>
              <a:t>OCDE arată că elevii care participaseră la 15 ani la activități de orientare — discuții cu profesioniști, vizite, stagii — erau, zece ani mai târziu, mai des angajați, mai bine plătiți și mai mulțumiți de munca lor.</a:t>
            </a:r>
            <a:br>
              <a:rPr lang="en-US"/>
            </a:br>
            <a:br>
              <a:rPr lang="en-US"/>
            </a:br>
            <a:r>
              <a:rPr lang="en-US"/>
              <a:t>Concret: o listă cu părinți și foști elevi dispuși să-și prezinte meseria. O rețea care nu costă nimic și care deschide zeci de ferestre.</a:t>
            </a:r>
            <a:endParaRPr/>
          </a:p>
        </p:txBody>
      </p:sp>
      <p:sp>
        <p:nvSpPr>
          <p:cNvPr id="1067" name="Google Shape;1067;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7" name="Google Shape;1077;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[44:25–45:20]</a:t>
            </a:r>
            <a:br>
              <a:rPr lang="en-US"/>
            </a:br>
            <a:br>
              <a:rPr lang="en-US"/>
            </a:br>
            <a:r>
              <a:rPr lang="en-US"/>
              <a:t>A opta: facem loc greșelii și explorării. Manu Kapur a numit asta „eșec productiv”. O meta-analiză pe 53 de studii și 166 de comparații arată că atunci când elevii încearcă întâi singuri o problemă — chiar dacă greșesc — și abia apoi primesc explicația, înțeleg mai bine conceptele decât atunci când explicația vine prima.</a:t>
            </a:r>
            <a:br>
              <a:rPr lang="en-US"/>
            </a:br>
            <a:br>
              <a:rPr lang="en-US"/>
            </a:br>
            <a:r>
              <a:rPr lang="en-US"/>
              <a:t>E exact ce recomand și în cursul despre metacompetențe: sarcini deschise, orientate spre explorare, și un spațiu sigur pentru greșeli. În cabinet, greșeala devine informație, nu verdict: „Ce ai aflat din ce n-a mers?”. Un elev care a învățat asta va trece mai ușor prin prima respingere la un interviu. Asta e adaptabilitate antrenată.</a:t>
            </a:r>
            <a:endParaRPr/>
          </a:p>
        </p:txBody>
      </p:sp>
      <p:sp>
        <p:nvSpPr>
          <p:cNvPr id="1078" name="Google Shape;1078;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8" name="Google Shape;1088;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[45:20–46:45]</a:t>
            </a:r>
            <a:br>
              <a:rPr lang="en-US"/>
            </a:br>
            <a:br>
              <a:rPr lang="en-US"/>
            </a:br>
            <a:r>
              <a:rPr lang="en-US"/>
              <a:t>Al treilea pilon: autoreglarea. Aici trebuie să fim foarte clari: autoreglarea nu se cere, se antrenează.</a:t>
            </a:r>
            <a:br>
              <a:rPr lang="en-US"/>
            </a:br>
            <a:br>
              <a:rPr lang="en-US"/>
            </a:br>
            <a:r>
              <a:rPr lang="en-US"/>
              <a:t>Unu: predați ciclul, nu doar sarcina — scop, plan, monitorizare, evaluare, spuse cu voce tare. Doi: transformați intențiile în planuri „dacă–atunci”: „Dacă e marți la ora 17, atunci caut două licee și notez criteriile.” O meta-analiză pe 94 de studii arată un efect mediu spre mare asupra atingerii scopurilor. Trei: puneți visul lângă obstacol — dorință, rezultat, obstacol, plan. Liceenii care au exersat asta doar 30 de minute au rezolvat cu peste 60% mai multe exerciții de pregătire. Patru: reglați emoția înainte de decizie. O decizie de carieră luată în plină anxietate e, de cele mai multe ori, o decizie de evitare. Un exercițiu simplu: „Am gândul că voi eșua” nu e totuna cu „Voi eșua”. Observăm gândul, îl numim, luăm distanță.</a:t>
            </a:r>
            <a:br>
              <a:rPr lang="en-US"/>
            </a:br>
            <a:br>
              <a:rPr lang="en-US"/>
            </a:br>
            <a:r>
              <a:rPr lang="en-US"/>
              <a:t>Mircea Miclea descrie autodisciplina exact așa: „Nu în funcție de stări, îmi trăiesc viața în funcție de scopurile mele și de reguli.”</a:t>
            </a:r>
            <a:br>
              <a:rPr lang="en-US"/>
            </a:br>
            <a:br>
              <a:rPr lang="en-US"/>
            </a:br>
            <a:r>
              <a:rPr lang="en-US"/>
              <a:t>Regula: nu le cereți elevilor disciplină. Învățați-i cum se construiește.</a:t>
            </a:r>
            <a:endParaRPr/>
          </a:p>
        </p:txBody>
      </p:sp>
      <p:sp>
        <p:nvSpPr>
          <p:cNvPr id="1089" name="Google Shape;1089;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4" name="Google Shape;110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[46:45–48:05]</a:t>
            </a:r>
            <a:br>
              <a:rPr lang="en-US"/>
            </a:br>
            <a:br>
              <a:rPr lang="en-US"/>
            </a:br>
            <a:r>
              <a:rPr lang="en-US"/>
              <a:t>Un instrument pe care vi-l recomand pentru autoreglarea emoțională: REThink, jocul terapeutic dezvoltat la Universitatea Babeș-Bolyai, în laboratorul coordonat de Oana David, pe baza terapiei rațional-emotive și comportamentale. Vedeți câteva imagini din joc: harta celor șapte niveluri, recunoașterea emoțiilor, întâlnirea cu gândurile iraționale și, la final, gândul rațional: „Mă pot accepta chiar dacă am greșit.”</a:t>
            </a:r>
            <a:br>
              <a:rPr lang="en-US"/>
            </a:br>
            <a:br>
              <a:rPr lang="en-US"/>
            </a:br>
            <a:r>
              <a:rPr lang="en-US"/>
              <a:t>Obiectivul lui: prevenirea problemelor emoționale, prin joc. Povestea e simplă și captivantă: Retman recucerește, nivel cu nivel, teritoriile ocupate de Iraționalizator, iar fiecare nivel câștigat aduce cheia următorului.</a:t>
            </a:r>
            <a:br>
              <a:rPr lang="en-US"/>
            </a:br>
            <a:br>
              <a:rPr lang="en-US"/>
            </a:br>
            <a:r>
              <a:rPr lang="en-US"/>
              <a:t>Cele șapte niveluri: unu, recunosc emoțiile — de bază, complexe, funcționale și disfuncționale; doi, relaxare și mindfulness; trei, legătura dintre gânduri, emoții și comportamente; patru, transform gândurile iraționale în gânduri raționale; cinci, rezolv probleme; șase, fericire și controlul atenției; șapte, consolidez abilitățile și construiesc fericirea.</a:t>
            </a:r>
            <a:br>
              <a:rPr lang="en-US"/>
            </a:br>
            <a:br>
              <a:rPr lang="en-US"/>
            </a:br>
            <a:r>
              <a:rPr lang="en-US"/>
              <a:t>Iar nevoia e reală. Mircea Miclea spunea încă din 2020: „Ce se întâmpla altădată la 27 de ani se întâmplă acum la 17 ani” — și lega asta de creșterea anxietății și a depresiei la tineri.</a:t>
            </a:r>
            <a:br>
              <a:rPr lang="en-US"/>
            </a:br>
            <a:br>
              <a:rPr lang="en-US"/>
            </a:br>
            <a:r>
              <a:rPr lang="en-US"/>
              <a:t>Un singur lucru vreau să rețineți: un instrument nu înlocuiește consilierul. Îl multiplică. Continuă exercițiul între ședințe, acasă, și ajunge la mai mulți elevi decât am putea ajunge noi singuri.</a:t>
            </a:r>
            <a:br>
              <a:rPr lang="en-US"/>
            </a:br>
            <a:br>
              <a:rPr lang="en-US"/>
            </a:br>
            <a:r>
              <a:rPr lang="en-US"/>
              <a:t>(Informație practică, de verificat înainte de recomandare: în App Store, jocul se descarcă gratuit, iar conținutul complet se deblochează printr-o achiziție în aplicație.)</a:t>
            </a:r>
            <a:endParaRPr/>
          </a:p>
        </p:txBody>
      </p:sp>
      <p:sp>
        <p:nvSpPr>
          <p:cNvPr id="1105" name="Google Shape;1105;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4" name="Google Shape;1144;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[48:05–48:55]</a:t>
            </a:r>
            <a:br>
              <a:rPr lang="en-US"/>
            </a:br>
            <a:br>
              <a:rPr lang="en-US"/>
            </a:br>
            <a:r>
              <a:rPr lang="en-US"/>
              <a:t>A noua idee, pentru autoreglare: predăm explicit cum se învață. Amintiți-vă PISA 2025: doar 37% dintre elevii de 15 ani își planifică des învățarea. Education Endowment Foundation, care sintetizează mii de studii, arată că strategiile de metacogniție și autoreglare — cum îmi planific, cum îmi monitorizez și cum îmi evaluez învățarea — aduc în medie șapte luni de progres suplimentar, la un cost foarte mic.</a:t>
            </a:r>
            <a:br>
              <a:rPr lang="en-US"/>
            </a:br>
            <a:br>
              <a:rPr lang="en-US"/>
            </a:br>
            <a:r>
              <a:rPr lang="en-US"/>
              <a:t>Consilierul poate construi, împreună cu diriginții, un modul scurt de „a învăța să înveți” pentru clasele a IX-a. Asta e, de fapt, educație pentru carieră: a învăța cum să înveți.</a:t>
            </a:r>
            <a:endParaRPr/>
          </a:p>
        </p:txBody>
      </p:sp>
      <p:sp>
        <p:nvSpPr>
          <p:cNvPr id="1145" name="Google Shape;1145;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5" name="Google Shape;1155;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[48:55–49:45]</a:t>
            </a:r>
            <a:br>
              <a:rPr lang="en-US"/>
            </a:br>
            <a:br>
              <a:rPr lang="en-US"/>
            </a:br>
            <a:r>
              <a:rPr lang="en-US"/>
              <a:t>A zecea: dăm feedback care construiește. Feedbackul bine făcut aduce în medie șase luni de progres suplimentar — dar numai când vorbește despre sarcină și despre strategie, nu despre persoană. „Ești deștept” nu construiește nimic. „Ce strategie ai folosit?” construiește.</a:t>
            </a:r>
            <a:br>
              <a:rPr lang="en-US"/>
            </a:br>
            <a:br>
              <a:rPr lang="en-US"/>
            </a:br>
            <a:r>
              <a:rPr lang="en-US"/>
              <a:t>Trei întrebări pentru orice ședință de consiliere sau oră de dirigenție: Ce te-a făcut curios? — sens. Ce ai încercat când n-a mers? — adaptabilitate. Ce vei face diferit data viitoare? — autoreglare. Și recunoașteți efortul, nu doar rezultatul: o mulțumire specifică, nu una generică.</a:t>
            </a:r>
            <a:endParaRPr/>
          </a:p>
        </p:txBody>
      </p:sp>
      <p:sp>
        <p:nvSpPr>
          <p:cNvPr id="1156" name="Google Shape;1156;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6" name="Google Shape;1166;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[49:45–50:40]</a:t>
            </a:r>
            <a:br>
              <a:rPr lang="en-US"/>
            </a:br>
            <a:br>
              <a:rPr lang="en-US"/>
            </a:br>
            <a:r>
              <a:rPr lang="en-US"/>
              <a:t>A unsprezecea idee, pentru lumea cu AI. Am văzut în a treia parte: același chatbot poate fi cârjă sau antrenor, iar diferența o fac regulile. Trei reguli simple, pe care le putem preda elevilor și le putem propune profesorilor: întâi încearcă singur; cere indicii, nu răspunsuri; verifică ce îți spune AI-ul. PISA 2025 arată că elevii care folosesc AI-ul ca să învețe și care verifică informația în clasă stau cel puțin la fel de bine ca cei care nu îl folosesc.</a:t>
            </a:r>
            <a:br>
              <a:rPr lang="en-US"/>
            </a:br>
            <a:br>
              <a:rPr lang="en-US"/>
            </a:br>
            <a:r>
              <a:rPr lang="en-US"/>
              <a:t>La fel și în orientare: elevul poate întreba AI-ul despre meserii, dar vine la noi cu răspunsurile, ca să le verificăm împreună și să le legăm de valorile lui. AI-ul ajută autoreglarea doar dacă elevul își păstrează rolul de pilot.</a:t>
            </a:r>
            <a:endParaRPr/>
          </a:p>
        </p:txBody>
      </p:sp>
      <p:sp>
        <p:nvSpPr>
          <p:cNvPr id="1167" name="Google Shape;1167;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7" name="Google Shape;1177;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[50:40–51:45]</a:t>
            </a:r>
            <a:br>
              <a:rPr lang="en-US"/>
            </a:br>
            <a:br>
              <a:rPr lang="en-US"/>
            </a:br>
            <a:r>
              <a:rPr lang="en-US"/>
              <a:t>Și acoperișul: facem din orientare un sistem, nu un eveniment. Anglia folosește din 2018 cele opt repere Gatsby — un program stabil de orientare, informații despre piața muncii, răspuns la nevoile fiecărui elev, legarea curriculumului de cariere, întâlniri cu angajatori, experiențe la locul de muncă, contact cu învățământul superior și consiliere personalizată. Peste 4.500 de școli raportează anual, iar cele care ating toate reperele au cu aproximativ 8% mai puțini tineri care nu sunt nici la școală, nici la muncă.</a:t>
            </a:r>
            <a:br>
              <a:rPr lang="en-US"/>
            </a:br>
            <a:br>
              <a:rPr lang="en-US"/>
            </a:br>
            <a:r>
              <a:rPr lang="en-US"/>
              <a:t>Mircea Miclea descrie foarte bine rolul consilierului: „Cineva dirijează intervenția, dar sunt utilizați toți agenții care contribuie la schimbare.” Pentru noi, asta schimbă rolul. La sute de elevi, consilierul nu poate fi singurul executant al orientării. Poate fi însă arhitectul ei: cel care proiectează programul școlii, formează diriginții și măsoară rezultatele. Iar pentru sistem, pașii următori sunt clari: norma de 500 de elevi aplicată real, formare și un forum național de coordonare.</a:t>
            </a:r>
            <a:endParaRPr/>
          </a:p>
        </p:txBody>
      </p:sp>
      <p:sp>
        <p:nvSpPr>
          <p:cNvPr id="1178" name="Google Shape;1178;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8" name="Google Shape;1188;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[53:00–53:55]</a:t>
            </a:r>
            <a:br>
              <a:rPr lang="en-US"/>
            </a:br>
            <a:br>
              <a:rPr lang="en-US"/>
            </a:br>
            <a:r>
              <a:rPr lang="en-US"/>
              <a:t>Înainte să închei, să tragem firul întreg, în șase propoziții.</a:t>
            </a:r>
            <a:br>
              <a:rPr lang="en-US"/>
            </a:br>
            <a:br>
              <a:rPr lang="en-US"/>
            </a:br>
            <a:r>
              <a:rPr lang="en-US"/>
              <a:t>Lumea se schimbă mai repede decât orice plan: 39% din competențe, până în 2030. De aceea, cariera nu se mai alege o dată: se construiește, toată viața. Elevii noștri pornesc însă de pe o fundație fragilă, cu prea puțin sprijin. Ce rezistă schimbării sunt metacompetențele, care le construiesc pe toate celelalte. În carieră, ele se numesc sens, adaptabilitate și autoreglare — și se pot învăța.</a:t>
            </a:r>
            <a:br>
              <a:rPr lang="en-US"/>
            </a:br>
            <a:br>
              <a:rPr lang="en-US"/>
            </a:br>
            <a:r>
              <a:rPr lang="en-US"/>
              <a:t>Iar constructorii suntem noi, consilierii — împreună cu fiecare profesor și director.</a:t>
            </a:r>
            <a:endParaRPr/>
          </a:p>
        </p:txBody>
      </p:sp>
      <p:sp>
        <p:nvSpPr>
          <p:cNvPr id="1189" name="Google Shape;1189;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5" name="Google Shape;1215;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[53:55–54:55]</a:t>
            </a:r>
            <a:br>
              <a:rPr lang="en-US"/>
            </a:br>
            <a:br>
              <a:rPr lang="en-US"/>
            </a:br>
            <a:r>
              <a:rPr lang="en-US"/>
              <a:t>Și înainte să plecăm, vă las cu trei întrebări pentru fiecare dintre noi — aceleași cu care încheiam acum șapte ani.</a:t>
            </a:r>
            <a:br>
              <a:rPr lang="en-US"/>
            </a:br>
            <a:br>
              <a:rPr lang="en-US"/>
            </a:br>
            <a:r>
              <a:rPr lang="en-US"/>
              <a:t>Care este activitatea în care mă simt competent, autonom și împlinit? Care este activitatea în care se exprimă valorile și credințele mele? Care este contribuția pe care o am prin ceea ce fac?</a:t>
            </a:r>
            <a:br>
              <a:rPr lang="en-US"/>
            </a:br>
            <a:br>
              <a:rPr lang="en-US"/>
            </a:br>
            <a:r>
              <a:rPr lang="en-US"/>
              <a:t>(pauză de 5 secunde)</a:t>
            </a:r>
            <a:br>
              <a:rPr lang="en-US"/>
            </a:br>
            <a:br>
              <a:rPr lang="en-US"/>
            </a:br>
            <a:r>
              <a:rPr lang="en-US"/>
              <a:t>Nu putem construi în elevi ceea ce nu construim în noi.</a:t>
            </a:r>
            <a:endParaRPr/>
          </a:p>
        </p:txBody>
      </p:sp>
      <p:sp>
        <p:nvSpPr>
          <p:cNvPr id="1216" name="Google Shape;1216;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6" name="Google Shape;1236;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[54:55–55:50]</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Am început cu o întrebare: „Ce vrei să te faci când vei fi mare?” și am înlocuit-o cu alta: „Cine vrei să devii?”. Vreau să închei tot așa, cu o idee pe care o lăsăm în urmă.</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Cariera nu este despre muncă. Munca este doar locul în care cariera se vede.</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Cariera este viața pe care o construiești: timpul tău, relațiile tale, alegerile mici de fiecare zi. Este omul care devii: valorile pe care le trăiești, nu doar cele pe care le declari. Și este urma pe care o lași în lume: ce rămâne, după tine, în viața celorlalți.</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De aceea, când îl ajutăm pe un elev să-și construiască o carieră, nu-l ajutăm doar să-și găsească un loc de muncă. Îl ajutăm să-și construiască o viață.</a:t>
            </a:r>
            <a:endParaRPr/>
          </a:p>
          <a:p>
            <a:pPr indent="-228600" lvl="0" marL="45720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(pauză)</a:t>
            </a:r>
            <a:endParaRPr/>
          </a:p>
        </p:txBody>
      </p:sp>
      <p:sp>
        <p:nvSpPr>
          <p:cNvPr id="1237" name="Google Shape;1237;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2" name="Google Shape;1252;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[55:50–56:30]</a:t>
            </a:r>
            <a:br>
              <a:rPr lang="en-US"/>
            </a:br>
            <a:br>
              <a:rPr lang="en-US"/>
            </a:br>
            <a:r>
              <a:rPr lang="en-US"/>
              <a:t>Viitorul elevilor noștri nu se alege într-o zi de iunie, la completarea unei fișe de opțiuni. Se construiește cărămidă cu cărămidă, elev cu elev, zi de zi — în fiecare clasă și în fiecare conversație. Și noi, adulții, suntem constructorii.</a:t>
            </a:r>
            <a:br>
              <a:rPr lang="en-US"/>
            </a:br>
            <a:br>
              <a:rPr lang="en-US"/>
            </a:br>
            <a:r>
              <a:rPr lang="en-US"/>
              <a:t>Vă mulțumesc!</a:t>
            </a:r>
            <a:br>
              <a:rPr lang="en-US"/>
            </a:br>
            <a:br>
              <a:rPr lang="en-US"/>
            </a:br>
            <a:r>
              <a:rPr lang="en-US"/>
              <a:t>(Ultimul bloc și-a găsit, în sfârșit, locul.)</a:t>
            </a:r>
            <a:endParaRPr/>
          </a:p>
        </p:txBody>
      </p:sp>
      <p:sp>
        <p:nvSpPr>
          <p:cNvPr id="1253" name="Google Shape;1253;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DARK">
  <p:cSld name="TITLE_DARK">
    <p:bg>
      <p:bgPr>
        <a:solidFill>
          <a:schemeClr val="dk2"/>
        </a:solidFill>
      </p:bgPr>
    </p:bg>
    <p:spTree>
      <p:nvGrpSpPr>
        <p:cNvPr id="11" name="Shape 11"/>
        <p:cNvGrpSpPr/>
        <p:nvPr/>
      </p:nvGrpSpPr>
      <p:grpSpPr>
        <a:xfrm>
          <a:off x="0" y="0"/>
          <a:ext cx="0" cy="0"/>
          <a:chOff x="0" y="0"/>
          <a:chExt cx="0" cy="0"/>
        </a:xfrm>
      </p:grpSpPr>
      <p:sp>
        <p:nvSpPr>
          <p:cNvPr id="12" name="Google Shape;12;p60"/>
          <p:cNvSpPr txBox="1"/>
          <p:nvPr>
            <p:ph type="title"/>
          </p:nvPr>
        </p:nvSpPr>
        <p:spPr>
          <a:xfrm>
            <a:off x="685800" y="1325880"/>
            <a:ext cx="7315200" cy="2514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4800"/>
              <a:buFont typeface="Cambria"/>
              <a:buNone/>
              <a:defRPr b="1" i="0" spc="0" sz="48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13" name="Google Shape;13;p60"/>
          <p:cNvSpPr txBox="1"/>
          <p:nvPr>
            <p:ph idx="1" type="body"/>
          </p:nvPr>
        </p:nvSpPr>
        <p:spPr>
          <a:xfrm>
            <a:off x="685800" y="4069080"/>
            <a:ext cx="7132320" cy="82296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40"/>
              </a:spcBef>
              <a:spcAft>
                <a:spcPts val="0"/>
              </a:spcAft>
              <a:buClr>
                <a:schemeClr val="accent5"/>
              </a:buClr>
              <a:buSzPts val="2200"/>
              <a:buFont typeface="Arial"/>
              <a:buNone/>
              <a:defRPr b="0" i="0" spc="0" sz="22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14" name="Google Shape;14;p60"/>
          <p:cNvSpPr txBox="1"/>
          <p:nvPr>
            <p:ph idx="2" type="body"/>
          </p:nvPr>
        </p:nvSpPr>
        <p:spPr>
          <a:xfrm>
            <a:off x="685800" y="5257800"/>
            <a:ext cx="7132320" cy="4572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20"/>
              </a:spcBef>
              <a:spcAft>
                <a:spcPts val="0"/>
              </a:spcAft>
              <a:buClr>
                <a:schemeClr val="lt1"/>
              </a:buClr>
              <a:buSzPts val="1600"/>
              <a:buFont typeface="Arial"/>
              <a:buNone/>
              <a:defRPr b="0" i="0" spc="0" sz="1600" u="none" cap="none" strike="noStrike">
                <a:solidFill>
                  <a:schemeClr val="lt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_DARK">
  <p:cSld name="STATEMENT_DARK">
    <p:bg>
      <p:bgPr>
        <a:solidFill>
          <a:schemeClr val="dk2"/>
        </a:solidFill>
      </p:bgPr>
    </p:bg>
    <p:spTree>
      <p:nvGrpSpPr>
        <p:cNvPr id="15" name="Shape 15"/>
        <p:cNvGrpSpPr/>
        <p:nvPr/>
      </p:nvGrpSpPr>
      <p:grpSpPr>
        <a:xfrm>
          <a:off x="0" y="0"/>
          <a:ext cx="0" cy="0"/>
          <a:chOff x="0" y="0"/>
          <a:chExt cx="0" cy="0"/>
        </a:xfrm>
      </p:grpSpPr>
      <p:sp>
        <p:nvSpPr>
          <p:cNvPr id="16" name="Google Shape;16;p61"/>
          <p:cNvSpPr txBox="1"/>
          <p:nvPr>
            <p:ph type="title"/>
          </p:nvPr>
        </p:nvSpPr>
        <p:spPr>
          <a:xfrm>
            <a:off x="685800" y="2514600"/>
            <a:ext cx="10835640" cy="13258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6000"/>
              <a:buFont typeface="Cambria"/>
              <a:buNone/>
              <a:defRPr b="1" i="0" spc="0" sz="60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17" name="Google Shape;17;p61"/>
          <p:cNvSpPr txBox="1"/>
          <p:nvPr>
            <p:ph idx="1"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5"/>
              </a:buClr>
              <a:buSzPts val="1000"/>
              <a:buFont typeface="Arial"/>
              <a:buNone/>
              <a:defRPr b="0" i="0" spc="0" sz="10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18" name="Google Shape;18;p61"/>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DARK">
  <p:cSld name="QUOTE_DARK">
    <p:bg>
      <p:bgPr>
        <a:solidFill>
          <a:schemeClr val="dk2"/>
        </a:solidFill>
      </p:bgPr>
    </p:bg>
    <p:spTree>
      <p:nvGrpSpPr>
        <p:cNvPr id="19" name="Shape 19"/>
        <p:cNvGrpSpPr/>
        <p:nvPr/>
      </p:nvGrpSpPr>
      <p:grpSpPr>
        <a:xfrm>
          <a:off x="0" y="0"/>
          <a:ext cx="0" cy="0"/>
          <a:chOff x="0" y="0"/>
          <a:chExt cx="0" cy="0"/>
        </a:xfrm>
      </p:grpSpPr>
      <p:sp>
        <p:nvSpPr>
          <p:cNvPr id="20" name="Google Shape;20;p62"/>
          <p:cNvSpPr txBox="1"/>
          <p:nvPr>
            <p:ph type="title"/>
          </p:nvPr>
        </p:nvSpPr>
        <p:spPr>
          <a:xfrm>
            <a:off x="1600200" y="1554480"/>
            <a:ext cx="9235440" cy="301752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3000"/>
              <a:buFont typeface="Cambria"/>
              <a:buNone/>
              <a:defRPr b="0" i="0" spc="0" sz="30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21" name="Google Shape;21;p62"/>
          <p:cNvSpPr txBox="1"/>
          <p:nvPr>
            <p:ph idx="1" type="body"/>
          </p:nvPr>
        </p:nvSpPr>
        <p:spPr>
          <a:xfrm>
            <a:off x="1600200" y="4800600"/>
            <a:ext cx="9235440" cy="4572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chemeClr val="accent1"/>
              </a:buClr>
              <a:buSzPts val="1800"/>
              <a:buFont typeface="Arial"/>
              <a:buNone/>
              <a:defRPr b="1" i="0" spc="0" sz="1800" u="none" cap="none" strike="noStrike">
                <a:solidFill>
                  <a:schemeClr val="accent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22" name="Google Shape;22;p62"/>
          <p:cNvSpPr txBox="1"/>
          <p:nvPr>
            <p:ph idx="2"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5"/>
              </a:buClr>
              <a:buSzPts val="1000"/>
              <a:buFont typeface="Arial"/>
              <a:buNone/>
              <a:defRPr b="0" i="0" spc="0" sz="10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23" name="Google Shape;23;p62"/>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LIGHT">
  <p:cSld name="CONTENT_LIGHT">
    <p:bg>
      <p:bgPr>
        <a:solidFill>
          <a:schemeClr val="lt1"/>
        </a:solidFill>
      </p:bgPr>
    </p:bg>
    <p:spTree>
      <p:nvGrpSpPr>
        <p:cNvPr id="24" name="Shape 24"/>
        <p:cNvGrpSpPr/>
        <p:nvPr/>
      </p:nvGrpSpPr>
      <p:grpSpPr>
        <a:xfrm>
          <a:off x="0" y="0"/>
          <a:ext cx="0" cy="0"/>
          <a:chOff x="0" y="0"/>
          <a:chExt cx="0" cy="0"/>
        </a:xfrm>
      </p:grpSpPr>
      <p:sp>
        <p:nvSpPr>
          <p:cNvPr id="25" name="Google Shape;25;p63"/>
          <p:cNvSpPr txBox="1"/>
          <p:nvPr>
            <p:ph type="title"/>
          </p:nvPr>
        </p:nvSpPr>
        <p:spPr>
          <a:xfrm>
            <a:off x="685800" y="749808"/>
            <a:ext cx="10835640" cy="8686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2"/>
              </a:buClr>
              <a:buSzPts val="3200"/>
              <a:buFont typeface="Cambria"/>
              <a:buNone/>
              <a:defRPr b="1" i="0" spc="0" sz="3200" u="none" cap="none" strike="noStrike">
                <a:solidFill>
                  <a:schemeClr val="dk2"/>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26" name="Google Shape;26;p63"/>
          <p:cNvSpPr txBox="1"/>
          <p:nvPr>
            <p:ph idx="1"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6"/>
              </a:buClr>
              <a:buSzPts val="1000"/>
              <a:buFont typeface="Arial"/>
              <a:buNone/>
              <a:defRPr b="0" i="0" spc="0" sz="1000" u="none" cap="none" strike="noStrike">
                <a:solidFill>
                  <a:schemeClr val="accent6"/>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27" name="Google Shape;27;p63"/>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_DARK">
  <p:cSld name="DIVIDER_DARK">
    <p:bg>
      <p:bgPr>
        <a:solidFill>
          <a:schemeClr val="dk2"/>
        </a:solidFill>
      </p:bgPr>
    </p:bg>
    <p:spTree>
      <p:nvGrpSpPr>
        <p:cNvPr id="28" name="Shape 28"/>
        <p:cNvGrpSpPr/>
        <p:nvPr/>
      </p:nvGrpSpPr>
      <p:grpSpPr>
        <a:xfrm>
          <a:off x="0" y="0"/>
          <a:ext cx="0" cy="0"/>
          <a:chOff x="0" y="0"/>
          <a:chExt cx="0" cy="0"/>
        </a:xfrm>
      </p:grpSpPr>
      <p:sp>
        <p:nvSpPr>
          <p:cNvPr id="29" name="Google Shape;29;p64"/>
          <p:cNvSpPr txBox="1"/>
          <p:nvPr>
            <p:ph idx="1" type="body"/>
          </p:nvPr>
        </p:nvSpPr>
        <p:spPr>
          <a:xfrm>
            <a:off x="685800" y="1051560"/>
            <a:ext cx="3200400" cy="1371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440"/>
              </a:spcBef>
              <a:spcAft>
                <a:spcPts val="0"/>
              </a:spcAft>
              <a:buClr>
                <a:schemeClr val="accent1"/>
              </a:buClr>
              <a:buSzPts val="7200"/>
              <a:buFont typeface="Arial"/>
              <a:buNone/>
              <a:defRPr b="1" i="0" spc="0" sz="7200" u="none" cap="none" strike="noStrike">
                <a:solidFill>
                  <a:schemeClr val="accent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30" name="Google Shape;30;p64"/>
          <p:cNvSpPr txBox="1"/>
          <p:nvPr>
            <p:ph type="title"/>
          </p:nvPr>
        </p:nvSpPr>
        <p:spPr>
          <a:xfrm>
            <a:off x="685800" y="2560320"/>
            <a:ext cx="5669280" cy="173736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Cambria"/>
              <a:buNone/>
              <a:defRPr b="1" i="0" spc="0" sz="44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31" name="Google Shape;31;p64"/>
          <p:cNvSpPr txBox="1"/>
          <p:nvPr>
            <p:ph idx="2" type="body"/>
          </p:nvPr>
        </p:nvSpPr>
        <p:spPr>
          <a:xfrm>
            <a:off x="685800" y="4434840"/>
            <a:ext cx="5669280" cy="109728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40"/>
              </a:spcBef>
              <a:spcAft>
                <a:spcPts val="0"/>
              </a:spcAft>
              <a:buClr>
                <a:schemeClr val="accent5"/>
              </a:buClr>
              <a:buSzPts val="2200"/>
              <a:buFont typeface="Arial"/>
              <a:buNone/>
              <a:defRPr b="0" i="0" spc="0" sz="22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32" name="Google Shape;32;p64"/>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DARK">
  <p:cSld name="CONTENT_DARK">
    <p:bg>
      <p:bgPr>
        <a:solidFill>
          <a:schemeClr val="dk2"/>
        </a:solidFill>
      </p:bgPr>
    </p:bg>
    <p:spTree>
      <p:nvGrpSpPr>
        <p:cNvPr id="33" name="Shape 33"/>
        <p:cNvGrpSpPr/>
        <p:nvPr/>
      </p:nvGrpSpPr>
      <p:grpSpPr>
        <a:xfrm>
          <a:off x="0" y="0"/>
          <a:ext cx="0" cy="0"/>
          <a:chOff x="0" y="0"/>
          <a:chExt cx="0" cy="0"/>
        </a:xfrm>
      </p:grpSpPr>
      <p:sp>
        <p:nvSpPr>
          <p:cNvPr id="34" name="Google Shape;34;p65"/>
          <p:cNvSpPr txBox="1"/>
          <p:nvPr>
            <p:ph type="title"/>
          </p:nvPr>
        </p:nvSpPr>
        <p:spPr>
          <a:xfrm>
            <a:off x="685800" y="749808"/>
            <a:ext cx="10835640" cy="8686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3200"/>
              <a:buFont typeface="Cambria"/>
              <a:buNone/>
              <a:defRPr b="1" i="0" spc="0" sz="32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35" name="Google Shape;35;p65"/>
          <p:cNvSpPr txBox="1"/>
          <p:nvPr>
            <p:ph idx="1"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5"/>
              </a:buClr>
              <a:buSzPts val="1000"/>
              <a:buFont typeface="Arial"/>
              <a:buNone/>
              <a:defRPr b="0" i="0" spc="0" sz="10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36" name="Google Shape;36;p65"/>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LINE_DARK">
  <p:cSld name="STATLINE_DARK">
    <p:bg>
      <p:bgPr>
        <a:solidFill>
          <a:schemeClr val="dk2"/>
        </a:solidFill>
      </p:bgPr>
    </p:bg>
    <p:spTree>
      <p:nvGrpSpPr>
        <p:cNvPr id="37" name="Shape 37"/>
        <p:cNvGrpSpPr/>
        <p:nvPr/>
      </p:nvGrpSpPr>
      <p:grpSpPr>
        <a:xfrm>
          <a:off x="0" y="0"/>
          <a:ext cx="0" cy="0"/>
          <a:chOff x="0" y="0"/>
          <a:chExt cx="0" cy="0"/>
        </a:xfrm>
      </p:grpSpPr>
      <p:sp>
        <p:nvSpPr>
          <p:cNvPr id="38" name="Google Shape;38;p66"/>
          <p:cNvSpPr txBox="1"/>
          <p:nvPr>
            <p:ph type="title"/>
          </p:nvPr>
        </p:nvSpPr>
        <p:spPr>
          <a:xfrm>
            <a:off x="685800" y="1097280"/>
            <a:ext cx="10835640" cy="210312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3600"/>
              <a:buFont typeface="Cambria"/>
              <a:buNone/>
              <a:defRPr b="0" i="0" spc="0" sz="36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39" name="Google Shape;39;p66"/>
          <p:cNvSpPr txBox="1"/>
          <p:nvPr>
            <p:ph idx="1"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5"/>
              </a:buClr>
              <a:buSzPts val="1000"/>
              <a:buFont typeface="Arial"/>
              <a:buNone/>
              <a:defRPr b="0" i="0" spc="0" sz="10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40" name="Google Shape;40;p66"/>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DARK">
  <p:cSld name="SECTION_DARK">
    <p:bg>
      <p:bgPr>
        <a:solidFill>
          <a:schemeClr val="dk2"/>
        </a:solidFill>
      </p:bgPr>
    </p:bg>
    <p:spTree>
      <p:nvGrpSpPr>
        <p:cNvPr id="41" name="Shape 41"/>
        <p:cNvGrpSpPr/>
        <p:nvPr/>
      </p:nvGrpSpPr>
      <p:grpSpPr>
        <a:xfrm>
          <a:off x="0" y="0"/>
          <a:ext cx="0" cy="0"/>
          <a:chOff x="0" y="0"/>
          <a:chExt cx="0" cy="0"/>
        </a:xfrm>
      </p:grpSpPr>
      <p:sp>
        <p:nvSpPr>
          <p:cNvPr id="42" name="Google Shape;42;p67"/>
          <p:cNvSpPr txBox="1"/>
          <p:nvPr>
            <p:ph type="title"/>
          </p:nvPr>
        </p:nvSpPr>
        <p:spPr>
          <a:xfrm>
            <a:off x="685800" y="1188720"/>
            <a:ext cx="5029200" cy="329184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4600"/>
              <a:buFont typeface="Cambria"/>
              <a:buNone/>
              <a:defRPr b="1" i="0" spc="0" sz="46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43" name="Google Shape;43;p67"/>
          <p:cNvSpPr txBox="1"/>
          <p:nvPr>
            <p:ph idx="1"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5"/>
              </a:buClr>
              <a:buSzPts val="1000"/>
              <a:buFont typeface="Arial"/>
              <a:buNone/>
              <a:defRPr b="0" i="0" spc="0" sz="10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44" name="Google Shape;44;p67"/>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DEA_LIGHT">
  <p:cSld name="IDEA_LIGHT">
    <p:bg>
      <p:bgPr>
        <a:solidFill>
          <a:schemeClr val="lt1"/>
        </a:solidFill>
      </p:bgPr>
    </p:bg>
    <p:spTree>
      <p:nvGrpSpPr>
        <p:cNvPr id="45" name="Shape 45"/>
        <p:cNvGrpSpPr/>
        <p:nvPr/>
      </p:nvGrpSpPr>
      <p:grpSpPr>
        <a:xfrm>
          <a:off x="0" y="0"/>
          <a:ext cx="0" cy="0"/>
          <a:chOff x="0" y="0"/>
          <a:chExt cx="0" cy="0"/>
        </a:xfrm>
      </p:grpSpPr>
      <p:sp>
        <p:nvSpPr>
          <p:cNvPr id="46" name="Google Shape;46;p68"/>
          <p:cNvSpPr/>
          <p:nvPr/>
        </p:nvSpPr>
        <p:spPr>
          <a:xfrm>
            <a:off x="685800" y="685800"/>
            <a:ext cx="2468880" cy="544068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7" name="Google Shape;47;p68"/>
          <p:cNvSpPr/>
          <p:nvPr/>
        </p:nvSpPr>
        <p:spPr>
          <a:xfrm>
            <a:off x="914400" y="914400"/>
            <a:ext cx="201168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300"/>
              <a:buFont typeface="Calibri"/>
              <a:buNone/>
            </a:pPr>
            <a:r>
              <a:rPr b="1" i="0" lang="en-US" spc="300" sz="1300" u="none" cap="none" strike="noStrike">
                <a:solidFill>
                  <a:schemeClr val="accent5"/>
                </a:solidFill>
                <a:latin typeface="Calibri"/>
                <a:ea typeface="Calibri"/>
                <a:cs typeface="Calibri"/>
                <a:sym typeface="Calibri"/>
              </a:rPr>
              <a:t>IDEEA</a:t>
            </a:r>
            <a:endParaRPr b="0" i="0" spc="0" sz="1300" u="none" cap="none" strike="noStrike">
              <a:solidFill>
                <a:schemeClr val="dk1"/>
              </a:solidFill>
              <a:latin typeface="Calibri"/>
              <a:ea typeface="Calibri"/>
              <a:cs typeface="Calibri"/>
              <a:sym typeface="Calibri"/>
            </a:endParaRPr>
          </a:p>
        </p:txBody>
      </p:sp>
      <p:sp>
        <p:nvSpPr>
          <p:cNvPr id="48" name="Google Shape;48;p68"/>
          <p:cNvSpPr/>
          <p:nvPr/>
        </p:nvSpPr>
        <p:spPr>
          <a:xfrm>
            <a:off x="914400" y="5669280"/>
            <a:ext cx="274320" cy="2743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9" name="Google Shape;49;p68"/>
          <p:cNvSpPr/>
          <p:nvPr/>
        </p:nvSpPr>
        <p:spPr>
          <a:xfrm>
            <a:off x="1243584" y="5340096"/>
            <a:ext cx="274320" cy="2743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0" name="Google Shape;50;p68"/>
          <p:cNvSpPr/>
          <p:nvPr/>
        </p:nvSpPr>
        <p:spPr>
          <a:xfrm>
            <a:off x="1243584" y="5669280"/>
            <a:ext cx="274320" cy="2743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1" name="Google Shape;51;p68"/>
          <p:cNvSpPr/>
          <p:nvPr/>
        </p:nvSpPr>
        <p:spPr>
          <a:xfrm>
            <a:off x="1572768" y="5010912"/>
            <a:ext cx="274320" cy="2743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2" name="Google Shape;52;p68"/>
          <p:cNvSpPr/>
          <p:nvPr/>
        </p:nvSpPr>
        <p:spPr>
          <a:xfrm>
            <a:off x="1572768" y="5340096"/>
            <a:ext cx="274320" cy="2743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3" name="Google Shape;53;p68"/>
          <p:cNvSpPr/>
          <p:nvPr/>
        </p:nvSpPr>
        <p:spPr>
          <a:xfrm>
            <a:off x="1572768" y="5669280"/>
            <a:ext cx="274320" cy="2743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4" name="Google Shape;54;p68"/>
          <p:cNvSpPr txBox="1"/>
          <p:nvPr>
            <p:ph idx="1" type="body"/>
          </p:nvPr>
        </p:nvSpPr>
        <p:spPr>
          <a:xfrm>
            <a:off x="685800" y="1554480"/>
            <a:ext cx="2468880" cy="310896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00000"/>
              </a:lnSpc>
              <a:spcBef>
                <a:spcPts val="2400"/>
              </a:spcBef>
              <a:spcAft>
                <a:spcPts val="0"/>
              </a:spcAft>
              <a:buClr>
                <a:schemeClr val="accent1"/>
              </a:buClr>
              <a:buSzPts val="12000"/>
              <a:buFont typeface="Arial"/>
              <a:buNone/>
              <a:defRPr b="1" i="0" spc="0" sz="12000" u="none" cap="none" strike="noStrike">
                <a:solidFill>
                  <a:schemeClr val="accent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55" name="Google Shape;55;p68"/>
          <p:cNvSpPr txBox="1"/>
          <p:nvPr>
            <p:ph type="title"/>
          </p:nvPr>
        </p:nvSpPr>
        <p:spPr>
          <a:xfrm>
            <a:off x="3611880" y="1463040"/>
            <a:ext cx="7909560" cy="214884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2"/>
              </a:buClr>
              <a:buSzPts val="4000"/>
              <a:buFont typeface="Cambria"/>
              <a:buNone/>
              <a:defRPr b="1" i="0" spc="0" sz="4000" u="none" cap="none" strike="noStrike">
                <a:solidFill>
                  <a:schemeClr val="dk2"/>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56" name="Google Shape;56;p68"/>
          <p:cNvSpPr txBox="1"/>
          <p:nvPr>
            <p:ph idx="2" type="body"/>
          </p:nvPr>
        </p:nvSpPr>
        <p:spPr>
          <a:xfrm>
            <a:off x="3611880" y="4069080"/>
            <a:ext cx="7909560" cy="164592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560"/>
              </a:spcBef>
              <a:spcAft>
                <a:spcPts val="0"/>
              </a:spcAft>
              <a:buClr>
                <a:schemeClr val="accent4"/>
              </a:buClr>
              <a:buSzPts val="2800"/>
              <a:buFont typeface="Arial"/>
              <a:buNone/>
              <a:defRPr b="0" i="1" spc="0" sz="2800" u="none" cap="none" strike="noStrike">
                <a:solidFill>
                  <a:schemeClr val="accent4"/>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57" name="Google Shape;57;p68"/>
          <p:cNvSpPr/>
          <p:nvPr/>
        </p:nvSpPr>
        <p:spPr>
          <a:xfrm>
            <a:off x="3611880" y="3794760"/>
            <a:ext cx="1005840" cy="7315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8" name="Google Shape;58;p68"/>
          <p:cNvSpPr txBox="1"/>
          <p:nvPr>
            <p:ph idx="3" type="body"/>
          </p:nvPr>
        </p:nvSpPr>
        <p:spPr>
          <a:xfrm>
            <a:off x="3611880" y="6236208"/>
            <a:ext cx="731520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6"/>
              </a:buClr>
              <a:buSzPts val="1000"/>
              <a:buFont typeface="Arial"/>
              <a:buNone/>
              <a:defRPr b="0" i="0" spc="0" sz="1000" u="none" cap="none" strike="noStrike">
                <a:solidFill>
                  <a:schemeClr val="accent6"/>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59" name="Google Shape;59;p68"/>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5D6B8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0" name="Shape 6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_DARK">
  <p:cSld name="STAT_DARK">
    <p:bg>
      <p:bgPr>
        <a:solidFill>
          <a:schemeClr val="dk2"/>
        </a:solidFill>
      </p:bgPr>
    </p:bg>
    <p:spTree>
      <p:nvGrpSpPr>
        <p:cNvPr id="61" name="Shape 61"/>
        <p:cNvGrpSpPr/>
        <p:nvPr/>
      </p:nvGrpSpPr>
      <p:grpSpPr>
        <a:xfrm>
          <a:off x="0" y="0"/>
          <a:ext cx="0" cy="0"/>
          <a:chOff x="0" y="0"/>
          <a:chExt cx="0" cy="0"/>
        </a:xfrm>
      </p:grpSpPr>
      <p:sp>
        <p:nvSpPr>
          <p:cNvPr id="62" name="Google Shape;62;p70"/>
          <p:cNvSpPr txBox="1"/>
          <p:nvPr>
            <p:ph type="title"/>
          </p:nvPr>
        </p:nvSpPr>
        <p:spPr>
          <a:xfrm>
            <a:off x="6172200" y="1234440"/>
            <a:ext cx="5349240" cy="2514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2800"/>
              <a:buFont typeface="Cambria"/>
              <a:buNone/>
              <a:defRPr b="0" i="0" spc="0" sz="2800" u="none" cap="none" strike="noStrike">
                <a:solidFill>
                  <a:schemeClr val="lt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63" name="Google Shape;63;p70"/>
          <p:cNvSpPr txBox="1"/>
          <p:nvPr>
            <p:ph idx="1" type="body"/>
          </p:nvPr>
        </p:nvSpPr>
        <p:spPr>
          <a:xfrm>
            <a:off x="6172200" y="3977640"/>
            <a:ext cx="5349240" cy="150876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20"/>
              </a:spcBef>
              <a:spcAft>
                <a:spcPts val="0"/>
              </a:spcAft>
              <a:buClr>
                <a:schemeClr val="accent5"/>
              </a:buClr>
              <a:buSzPts val="1600"/>
              <a:buFont typeface="Arial"/>
              <a:buNone/>
              <a:defRPr b="0" i="0" spc="0" sz="16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64" name="Google Shape;64;p70"/>
          <p:cNvSpPr txBox="1"/>
          <p:nvPr>
            <p:ph idx="2" type="body"/>
          </p:nvPr>
        </p:nvSpPr>
        <p:spPr>
          <a:xfrm>
            <a:off x="685800" y="6236208"/>
            <a:ext cx="9966960" cy="34747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
              </a:spcBef>
              <a:spcAft>
                <a:spcPts val="0"/>
              </a:spcAft>
              <a:buClr>
                <a:schemeClr val="accent5"/>
              </a:buClr>
              <a:buSzPts val="1000"/>
              <a:buFont typeface="Arial"/>
              <a:buNone/>
              <a:defRPr b="0" i="0" spc="0" sz="1000" u="none" cap="none" strike="noStrike">
                <a:solidFill>
                  <a:schemeClr val="accent5"/>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pc="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pc="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pc="0" sz="2000" u="none" cap="none" strike="noStrike">
                <a:solidFill>
                  <a:schemeClr val="dk1"/>
                </a:solidFill>
                <a:latin typeface="Calibri"/>
                <a:ea typeface="Calibri"/>
                <a:cs typeface="Calibri"/>
                <a:sym typeface="Calibri"/>
              </a:defRPr>
            </a:lvl9pPr>
          </a:lstStyle>
          <a:p/>
        </p:txBody>
      </p:sp>
      <p:sp>
        <p:nvSpPr>
          <p:cNvPr id="65" name="Google Shape;65;p70"/>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
        <p:nvSpPr>
          <p:cNvPr id="10" name="Google Shape;10;p59"/>
          <p:cNvSpPr txBox="1"/>
          <p:nvPr>
            <p:ph idx="12"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00"/>
              <a:buFont typeface="Arial"/>
              <a:buNone/>
              <a:defRPr b="0" i="0" spc="0" sz="1000" u="none" cap="none" strike="noStrike">
                <a:solidFill>
                  <a:srgbClr val="A9C6E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10.jpg"/><Relationship Id="rId4" Type="http://schemas.openxmlformats.org/officeDocument/2006/relationships/image" Target="../media/image7.jpg"/><Relationship Id="rId5" Type="http://schemas.openxmlformats.org/officeDocument/2006/relationships/image" Target="../media/image9.jpg"/><Relationship Id="rId6" Type="http://schemas.openxmlformats.org/officeDocument/2006/relationships/image" Target="../media/image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
          <p:cNvSpPr txBox="1"/>
          <p:nvPr>
            <p:ph type="title"/>
          </p:nvPr>
        </p:nvSpPr>
        <p:spPr>
          <a:xfrm>
            <a:off x="685800" y="1113780"/>
            <a:ext cx="7315200" cy="25146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lt1"/>
              </a:buClr>
              <a:buSzPts val="4800"/>
              <a:buFont typeface="Cambria"/>
              <a:buNone/>
            </a:pPr>
            <a:r>
              <a:rPr b="1" lang="en-US" sz="5600">
                <a:solidFill>
                  <a:schemeClr val="lt1"/>
                </a:solidFill>
              </a:rPr>
              <a:t>Viitorul nu se alege,</a:t>
            </a:r>
            <a:endParaRPr sz="5600"/>
          </a:p>
          <a:p>
            <a:pPr indent="0" lvl="0" marL="0" rtl="0" algn="l">
              <a:lnSpc>
                <a:spcPct val="100000"/>
              </a:lnSpc>
              <a:spcBef>
                <a:spcPts val="0"/>
              </a:spcBef>
              <a:spcAft>
                <a:spcPts val="0"/>
              </a:spcAft>
              <a:buClr>
                <a:schemeClr val="accent1"/>
              </a:buClr>
              <a:buSzPts val="4800"/>
              <a:buFont typeface="Cambria"/>
              <a:buNone/>
            </a:pPr>
            <a:r>
              <a:rPr b="1" lang="en-US" sz="5600">
                <a:solidFill>
                  <a:schemeClr val="accent1"/>
                </a:solidFill>
              </a:rPr>
              <a:t>se construiește</a:t>
            </a:r>
            <a:endParaRPr sz="5600"/>
          </a:p>
        </p:txBody>
      </p:sp>
      <p:sp>
        <p:nvSpPr>
          <p:cNvPr id="72" name="Google Shape;72;p1"/>
          <p:cNvSpPr txBox="1"/>
          <p:nvPr>
            <p:ph idx="1" type="body"/>
          </p:nvPr>
        </p:nvSpPr>
        <p:spPr>
          <a:xfrm>
            <a:off x="685800" y="4069080"/>
            <a:ext cx="7132320" cy="82296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5"/>
              </a:buClr>
              <a:buSzPts val="2200"/>
              <a:buNone/>
            </a:pPr>
            <a:r>
              <a:rPr lang="en-US" sz="2600">
                <a:solidFill>
                  <a:schemeClr val="accent5"/>
                </a:solidFill>
                <a:latin typeface="Cambria"/>
                <a:ea typeface="Cambria"/>
                <a:cs typeface="Cambria"/>
                <a:sym typeface="Cambria"/>
              </a:rPr>
              <a:t>Sens, adaptabilitate și autoreglare în carieră</a:t>
            </a:r>
            <a:endParaRPr sz="2600">
              <a:latin typeface="Cambria"/>
              <a:ea typeface="Cambria"/>
              <a:cs typeface="Cambria"/>
              <a:sym typeface="Cambria"/>
            </a:endParaRPr>
          </a:p>
        </p:txBody>
      </p:sp>
      <p:sp>
        <p:nvSpPr>
          <p:cNvPr id="73" name="Google Shape;73;p1"/>
          <p:cNvSpPr txBox="1"/>
          <p:nvPr>
            <p:ph idx="2" type="body"/>
          </p:nvPr>
        </p:nvSpPr>
        <p:spPr>
          <a:xfrm>
            <a:off x="685800" y="5257800"/>
            <a:ext cx="7132320" cy="457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1600"/>
              <a:buNone/>
            </a:pPr>
            <a:r>
              <a:rPr lang="en-US" sz="2000">
                <a:solidFill>
                  <a:schemeClr val="lt1"/>
                </a:solidFill>
                <a:latin typeface="Cambria"/>
                <a:ea typeface="Cambria"/>
                <a:cs typeface="Cambria"/>
                <a:sym typeface="Cambria"/>
              </a:rPr>
              <a:t>Psiholog | Lector univ. dr. Daniela Dumulescu</a:t>
            </a:r>
            <a:endParaRPr sz="2000">
              <a:latin typeface="Cambria"/>
              <a:ea typeface="Cambria"/>
              <a:cs typeface="Cambria"/>
              <a:sym typeface="Cambria"/>
            </a:endParaRPr>
          </a:p>
          <a:p>
            <a:pPr indent="0" lvl="0" marL="0" rtl="0" algn="l">
              <a:lnSpc>
                <a:spcPct val="100000"/>
              </a:lnSpc>
              <a:spcBef>
                <a:spcPts val="320"/>
              </a:spcBef>
              <a:spcAft>
                <a:spcPts val="0"/>
              </a:spcAft>
              <a:buClr>
                <a:schemeClr val="lt1"/>
              </a:buClr>
              <a:buSzPts val="1600"/>
              <a:buNone/>
            </a:pPr>
            <a:r>
              <a:rPr lang="en-US" sz="2000">
                <a:solidFill>
                  <a:schemeClr val="lt1"/>
                </a:solidFill>
                <a:latin typeface="Cambria"/>
                <a:ea typeface="Cambria"/>
                <a:cs typeface="Cambria"/>
                <a:sym typeface="Cambria"/>
              </a:rPr>
              <a:t>Universitatea Babeș-Bolyai, Cluj-Napoca</a:t>
            </a:r>
            <a:endParaRPr sz="2000">
              <a:latin typeface="Cambria"/>
              <a:ea typeface="Cambria"/>
              <a:cs typeface="Cambria"/>
              <a:sym typeface="Cambria"/>
            </a:endParaRPr>
          </a:p>
        </p:txBody>
      </p:sp>
      <p:sp>
        <p:nvSpPr>
          <p:cNvPr id="74" name="Google Shape;74;p1"/>
          <p:cNvSpPr/>
          <p:nvPr/>
        </p:nvSpPr>
        <p:spPr>
          <a:xfrm>
            <a:off x="8275320" y="5074920"/>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5" name="Google Shape;75;p1"/>
          <p:cNvSpPr/>
          <p:nvPr/>
        </p:nvSpPr>
        <p:spPr>
          <a:xfrm>
            <a:off x="9079992" y="5074920"/>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6" name="Google Shape;76;p1"/>
          <p:cNvSpPr/>
          <p:nvPr/>
        </p:nvSpPr>
        <p:spPr>
          <a:xfrm>
            <a:off x="9079992" y="4270248"/>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7" name="Google Shape;77;p1"/>
          <p:cNvSpPr/>
          <p:nvPr/>
        </p:nvSpPr>
        <p:spPr>
          <a:xfrm>
            <a:off x="9884664" y="5074920"/>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8" name="Google Shape;78;p1"/>
          <p:cNvSpPr/>
          <p:nvPr/>
        </p:nvSpPr>
        <p:spPr>
          <a:xfrm>
            <a:off x="9884664" y="4270248"/>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9" name="Google Shape;79;p1"/>
          <p:cNvSpPr/>
          <p:nvPr/>
        </p:nvSpPr>
        <p:spPr>
          <a:xfrm>
            <a:off x="9884664" y="3465576"/>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0" name="Google Shape;80;p1"/>
          <p:cNvSpPr/>
          <p:nvPr/>
        </p:nvSpPr>
        <p:spPr>
          <a:xfrm>
            <a:off x="10689336" y="5074920"/>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1" name="Google Shape;81;p1"/>
          <p:cNvSpPr/>
          <p:nvPr/>
        </p:nvSpPr>
        <p:spPr>
          <a:xfrm>
            <a:off x="10689336" y="4270248"/>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 name="Google Shape;82;p1"/>
          <p:cNvSpPr/>
          <p:nvPr/>
        </p:nvSpPr>
        <p:spPr>
          <a:xfrm>
            <a:off x="10689336" y="3465576"/>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3" name="Google Shape;83;p1"/>
          <p:cNvSpPr/>
          <p:nvPr/>
        </p:nvSpPr>
        <p:spPr>
          <a:xfrm>
            <a:off x="10689336" y="2660904"/>
            <a:ext cx="731520" cy="731520"/>
          </a:xfrm>
          <a:prstGeom prst="rect">
            <a:avLst/>
          </a:prstGeom>
          <a:noFill/>
          <a:ln cap="flat" cmpd="sng" w="19050">
            <a:solidFill>
              <a:schemeClr val="accent1"/>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4" name="Google Shape;84;p1"/>
          <p:cNvSpPr/>
          <p:nvPr/>
        </p:nvSpPr>
        <p:spPr>
          <a:xfrm rot="720000">
            <a:off x="10552176" y="1517904"/>
            <a:ext cx="731520" cy="731520"/>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5" name="Google Shape;85;p1"/>
          <p:cNvSpPr txBox="1"/>
          <p:nvPr/>
        </p:nvSpPr>
        <p:spPr>
          <a:xfrm>
            <a:off x="0" y="6445575"/>
            <a:ext cx="11465400" cy="36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150">
                <a:solidFill>
                  <a:schemeClr val="lt1"/>
                </a:solidFill>
              </a:rPr>
              <a:t>𝐂𝐎𝐍𝐅𝐄𝐑𝐈𝐍Ț𝐀 𝐑𝐄𝐆𝐈𝐎𝐍𝐀𝐋Ă ''𝐂𝐎𝐍𝐒𝐄𝐃𝐔'' -„𝐏𝐀𝐑𝐀𝐃𝐈𝐆𝐌𝐄 Ș𝐈 𝐏𝐑𝐀𝐂𝐓𝐈𝐂𝐈 𝐓𝐑𝐀𝐍𝐒𝐅𝐎𝐑𝐌𝐀Ț𝐈𝐎𝐍𝐀𝐋𝐄 Î𝐍 𝐂𝐎𝐍𝐒𝐈𝐋𝐈𝐄𝐑𝐄𝐀 Ș𝐈 𝐎𝐑𝐈𝐄𝐍𝐓𝐀𝐑𝐄𝐀 𝐂𝐀𝐑𝐈𝐄𝐑𝐄𝐈, SIBIU 2026</a:t>
            </a:r>
            <a:endParaRPr sz="115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nvSpPr>
        <p:spPr>
          <a:xfrm>
            <a:off x="685800" y="1600200"/>
            <a:ext cx="1083564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3200"/>
              <a:buFont typeface="Calibri"/>
              <a:buNone/>
            </a:pPr>
            <a:r>
              <a:rPr b="0" i="0" lang="en-US" spc="0" sz="3200" u="none" cap="none" strike="sngStrike">
                <a:solidFill>
                  <a:schemeClr val="accent5"/>
                </a:solidFill>
                <a:latin typeface="Cambria"/>
                <a:ea typeface="Cambria"/>
                <a:cs typeface="Cambria"/>
                <a:sym typeface="Cambria"/>
              </a:rPr>
              <a:t>Ce vrei să te faci când vei fi mare?</a:t>
            </a:r>
            <a:endParaRPr b="0" i="0" spc="0" sz="3200" u="none" cap="none" strike="noStrike">
              <a:solidFill>
                <a:schemeClr val="dk1"/>
              </a:solidFill>
              <a:latin typeface="Cambria"/>
              <a:ea typeface="Cambria"/>
              <a:cs typeface="Cambria"/>
              <a:sym typeface="Cambria"/>
            </a:endParaRPr>
          </a:p>
        </p:txBody>
      </p:sp>
      <p:sp>
        <p:nvSpPr>
          <p:cNvPr id="92" name="Google Shape;92;p2"/>
          <p:cNvSpPr txBox="1"/>
          <p:nvPr>
            <p:ph type="title"/>
          </p:nvPr>
        </p:nvSpPr>
        <p:spPr>
          <a:xfrm>
            <a:off x="685800" y="2514600"/>
            <a:ext cx="10835640" cy="132588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6000"/>
              <a:buFont typeface="Cambria"/>
              <a:buNone/>
            </a:pPr>
            <a:r>
              <a:rPr lang="en-US" sz="6000">
                <a:solidFill>
                  <a:schemeClr val="lt1"/>
                </a:solidFill>
              </a:rPr>
              <a:t>Cine vrei să devii?</a:t>
            </a:r>
            <a:endParaRPr sz="6000"/>
          </a:p>
        </p:txBody>
      </p:sp>
      <p:sp>
        <p:nvSpPr>
          <p:cNvPr id="93" name="Google Shape;93;p2"/>
          <p:cNvSpPr txBox="1"/>
          <p:nvPr/>
        </p:nvSpPr>
        <p:spPr>
          <a:xfrm>
            <a:off x="685800" y="4069080"/>
            <a:ext cx="1083564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Calibri"/>
              <a:buNone/>
            </a:pPr>
            <a:r>
              <a:rPr b="0" i="0" lang="en-US" spc="0" sz="2400" u="none" cap="none" strike="noStrike">
                <a:solidFill>
                  <a:schemeClr val="lt1"/>
                </a:solidFill>
                <a:latin typeface="Cambria"/>
                <a:ea typeface="Cambria"/>
                <a:cs typeface="Cambria"/>
                <a:sym typeface="Cambria"/>
              </a:rPr>
              <a:t>Prima întrebare cere o destinație. </a:t>
            </a:r>
            <a:r>
              <a:rPr b="1" i="0" lang="en-US" spc="0" sz="2400" u="none" cap="none" strike="noStrike">
                <a:solidFill>
                  <a:schemeClr val="accent1"/>
                </a:solidFill>
                <a:latin typeface="Cambria"/>
                <a:ea typeface="Cambria"/>
                <a:cs typeface="Cambria"/>
                <a:sym typeface="Cambria"/>
              </a:rPr>
              <a:t>A doua cere un drum.</a:t>
            </a:r>
            <a:endParaRPr b="0" i="0" spc="0" sz="2400" u="none" cap="none" strike="noStrike">
              <a:solidFill>
                <a:schemeClr val="dk1"/>
              </a:solidFill>
              <a:latin typeface="Cambria"/>
              <a:ea typeface="Cambria"/>
              <a:cs typeface="Cambria"/>
              <a:sym typeface="Cambria"/>
            </a:endParaRPr>
          </a:p>
        </p:txBody>
      </p:sp>
      <p:sp>
        <p:nvSpPr>
          <p:cNvPr id="94" name="Google Shape;94;p2"/>
          <p:cNvSpPr/>
          <p:nvPr/>
        </p:nvSpPr>
        <p:spPr>
          <a:xfrm>
            <a:off x="10149840" y="5605272"/>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Cambria"/>
              <a:ea typeface="Cambria"/>
              <a:cs typeface="Cambria"/>
              <a:sym typeface="Cambria"/>
            </a:endParaRPr>
          </a:p>
        </p:txBody>
      </p:sp>
      <p:sp>
        <p:nvSpPr>
          <p:cNvPr id="95" name="Google Shape;95;p2"/>
          <p:cNvSpPr/>
          <p:nvPr/>
        </p:nvSpPr>
        <p:spPr>
          <a:xfrm>
            <a:off x="10588752" y="560527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Cambria"/>
              <a:ea typeface="Cambria"/>
              <a:cs typeface="Cambria"/>
              <a:sym typeface="Cambria"/>
            </a:endParaRPr>
          </a:p>
        </p:txBody>
      </p:sp>
      <p:sp>
        <p:nvSpPr>
          <p:cNvPr id="96" name="Google Shape;96;p2"/>
          <p:cNvSpPr/>
          <p:nvPr/>
        </p:nvSpPr>
        <p:spPr>
          <a:xfrm>
            <a:off x="10588752" y="5166360"/>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Cambria"/>
              <a:ea typeface="Cambria"/>
              <a:cs typeface="Cambria"/>
              <a:sym typeface="Cambria"/>
            </a:endParaRPr>
          </a:p>
        </p:txBody>
      </p:sp>
      <p:sp>
        <p:nvSpPr>
          <p:cNvPr id="97" name="Google Shape;97;p2"/>
          <p:cNvSpPr/>
          <p:nvPr/>
        </p:nvSpPr>
        <p:spPr>
          <a:xfrm>
            <a:off x="11027664" y="560527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Cambria"/>
              <a:ea typeface="Cambria"/>
              <a:cs typeface="Cambria"/>
              <a:sym typeface="Cambria"/>
            </a:endParaRPr>
          </a:p>
        </p:txBody>
      </p:sp>
      <p:sp>
        <p:nvSpPr>
          <p:cNvPr id="98" name="Google Shape;98;p2"/>
          <p:cNvSpPr/>
          <p:nvPr/>
        </p:nvSpPr>
        <p:spPr>
          <a:xfrm>
            <a:off x="11027664" y="516636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Cambria"/>
              <a:ea typeface="Cambria"/>
              <a:cs typeface="Cambria"/>
              <a:sym typeface="Cambria"/>
            </a:endParaRPr>
          </a:p>
        </p:txBody>
      </p:sp>
      <p:sp>
        <p:nvSpPr>
          <p:cNvPr id="99" name="Google Shape;99;p2"/>
          <p:cNvSpPr/>
          <p:nvPr/>
        </p:nvSpPr>
        <p:spPr>
          <a:xfrm>
            <a:off x="11027664" y="4727448"/>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Cambria"/>
              <a:ea typeface="Cambria"/>
              <a:cs typeface="Cambria"/>
              <a:sym typeface="Cambria"/>
            </a:endParaRPr>
          </a:p>
        </p:txBody>
      </p:sp>
      <p:sp>
        <p:nvSpPr>
          <p:cNvPr id="100" name="Google Shape;100;p2"/>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t/>
            </a:r>
            <a:endParaRPr sz="1000">
              <a:latin typeface="Cambria"/>
              <a:ea typeface="Cambria"/>
              <a:cs typeface="Cambria"/>
              <a:sym typeface="Cambria"/>
            </a:endParaRPr>
          </a:p>
        </p:txBody>
      </p:sp>
      <p:sp>
        <p:nvSpPr>
          <p:cNvPr id="101" name="Google Shape;101;p2"/>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i="0" lang="en-US" sz="1000" u="none" cap="none" strike="noStrike">
                <a:solidFill>
                  <a:srgbClr val="A9C6E8"/>
                </a:solidFill>
                <a:latin typeface="Cambria"/>
                <a:ea typeface="Cambria"/>
                <a:cs typeface="Cambria"/>
                <a:sym typeface="Cambria"/>
              </a:rPr>
              <a:t>‹#›</a:t>
            </a:fld>
            <a:endParaRPr i="0" sz="1000" u="none" cap="none" strike="noStrike">
              <a:solidFill>
                <a:srgbClr val="A9C6E8"/>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Un singur </a:t>
            </a:r>
            <a:r>
              <a:rPr lang="en-US"/>
              <a:t>drum</a:t>
            </a:r>
            <a:r>
              <a:rPr b="1" lang="en-US" sz="3200">
                <a:solidFill>
                  <a:schemeClr val="dk2"/>
                </a:solidFill>
              </a:rPr>
              <a:t>, cinci trepte</a:t>
            </a:r>
            <a:endParaRPr sz="3200"/>
          </a:p>
        </p:txBody>
      </p:sp>
      <p:sp>
        <p:nvSpPr>
          <p:cNvPr id="108" name="Google Shape;108;p4"/>
          <p:cNvSpPr/>
          <p:nvPr/>
        </p:nvSpPr>
        <p:spPr>
          <a:xfrm>
            <a:off x="685800" y="5623560"/>
            <a:ext cx="365760" cy="36576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09" name="Google Shape;109;p4"/>
          <p:cNvSpPr/>
          <p:nvPr/>
        </p:nvSpPr>
        <p:spPr>
          <a:xfrm>
            <a:off x="1106424" y="5623560"/>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0" name="Google Shape;110;p4"/>
          <p:cNvSpPr/>
          <p:nvPr/>
        </p:nvSpPr>
        <p:spPr>
          <a:xfrm>
            <a:off x="1106424" y="5202936"/>
            <a:ext cx="365760" cy="36576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1" name="Google Shape;111;p4"/>
          <p:cNvSpPr/>
          <p:nvPr/>
        </p:nvSpPr>
        <p:spPr>
          <a:xfrm>
            <a:off x="1527048" y="5623560"/>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2" name="Google Shape;112;p4"/>
          <p:cNvSpPr/>
          <p:nvPr/>
        </p:nvSpPr>
        <p:spPr>
          <a:xfrm>
            <a:off x="1527048" y="5202936"/>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3" name="Google Shape;113;p4"/>
          <p:cNvSpPr/>
          <p:nvPr/>
        </p:nvSpPr>
        <p:spPr>
          <a:xfrm>
            <a:off x="1527048" y="4782312"/>
            <a:ext cx="365760" cy="36576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4" name="Google Shape;114;p4"/>
          <p:cNvSpPr/>
          <p:nvPr/>
        </p:nvSpPr>
        <p:spPr>
          <a:xfrm>
            <a:off x="1947672" y="5623560"/>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5" name="Google Shape;115;p4"/>
          <p:cNvSpPr/>
          <p:nvPr/>
        </p:nvSpPr>
        <p:spPr>
          <a:xfrm>
            <a:off x="1947672" y="5202936"/>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6" name="Google Shape;116;p4"/>
          <p:cNvSpPr/>
          <p:nvPr/>
        </p:nvSpPr>
        <p:spPr>
          <a:xfrm>
            <a:off x="1947672" y="4782312"/>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7" name="Google Shape;117;p4"/>
          <p:cNvSpPr/>
          <p:nvPr/>
        </p:nvSpPr>
        <p:spPr>
          <a:xfrm>
            <a:off x="1947672" y="4361688"/>
            <a:ext cx="365760" cy="36576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8" name="Google Shape;118;p4"/>
          <p:cNvSpPr/>
          <p:nvPr/>
        </p:nvSpPr>
        <p:spPr>
          <a:xfrm>
            <a:off x="2368296" y="5623560"/>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9" name="Google Shape;119;p4"/>
          <p:cNvSpPr/>
          <p:nvPr/>
        </p:nvSpPr>
        <p:spPr>
          <a:xfrm>
            <a:off x="2368296" y="5202936"/>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0" name="Google Shape;120;p4"/>
          <p:cNvSpPr/>
          <p:nvPr/>
        </p:nvSpPr>
        <p:spPr>
          <a:xfrm>
            <a:off x="2368296" y="4782312"/>
            <a:ext cx="365760" cy="3657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1" name="Google Shape;121;p4"/>
          <p:cNvSpPr/>
          <p:nvPr/>
        </p:nvSpPr>
        <p:spPr>
          <a:xfrm>
            <a:off x="2368296" y="4361688"/>
            <a:ext cx="365760" cy="36576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2" name="Google Shape;122;p4"/>
          <p:cNvSpPr/>
          <p:nvPr/>
        </p:nvSpPr>
        <p:spPr>
          <a:xfrm>
            <a:off x="2368296" y="3941064"/>
            <a:ext cx="365760" cy="365760"/>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cxnSp>
        <p:nvCxnSpPr>
          <p:cNvPr id="123" name="Google Shape;123;p4"/>
          <p:cNvCxnSpPr/>
          <p:nvPr/>
        </p:nvCxnSpPr>
        <p:spPr>
          <a:xfrm>
            <a:off x="5559552" y="2039112"/>
            <a:ext cx="0" cy="3364992"/>
          </a:xfrm>
          <a:prstGeom prst="straightConnector1">
            <a:avLst/>
          </a:prstGeom>
          <a:noFill/>
          <a:ln cap="flat" cmpd="sng" w="31750">
            <a:solidFill>
              <a:srgbClr val="E76F51"/>
            </a:solidFill>
            <a:prstDash val="solid"/>
            <a:round/>
            <a:headEnd len="sm" w="sm" type="none"/>
            <a:tailEnd len="sm" w="sm" type="none"/>
          </a:ln>
        </p:spPr>
      </p:cxnSp>
      <p:sp>
        <p:nvSpPr>
          <p:cNvPr id="124" name="Google Shape;124;p4"/>
          <p:cNvSpPr/>
          <p:nvPr/>
        </p:nvSpPr>
        <p:spPr>
          <a:xfrm>
            <a:off x="5349240" y="1828800"/>
            <a:ext cx="420624" cy="420624"/>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5" name="Google Shape;125;p4"/>
          <p:cNvSpPr txBox="1"/>
          <p:nvPr/>
        </p:nvSpPr>
        <p:spPr>
          <a:xfrm>
            <a:off x="5349240" y="1828800"/>
            <a:ext cx="420624"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126" name="Google Shape;126;p4"/>
          <p:cNvSpPr/>
          <p:nvPr/>
        </p:nvSpPr>
        <p:spPr>
          <a:xfrm>
            <a:off x="5349240" y="2670048"/>
            <a:ext cx="420624" cy="420624"/>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7" name="Google Shape;127;p4"/>
          <p:cNvSpPr txBox="1"/>
          <p:nvPr/>
        </p:nvSpPr>
        <p:spPr>
          <a:xfrm>
            <a:off x="5349240" y="2670048"/>
            <a:ext cx="420624"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128" name="Google Shape;128;p4"/>
          <p:cNvSpPr/>
          <p:nvPr/>
        </p:nvSpPr>
        <p:spPr>
          <a:xfrm>
            <a:off x="5349240" y="3511296"/>
            <a:ext cx="420624" cy="420624"/>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9" name="Google Shape;129;p4"/>
          <p:cNvSpPr txBox="1"/>
          <p:nvPr/>
        </p:nvSpPr>
        <p:spPr>
          <a:xfrm>
            <a:off x="5349240" y="3511296"/>
            <a:ext cx="420624"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130" name="Google Shape;130;p4"/>
          <p:cNvSpPr/>
          <p:nvPr/>
        </p:nvSpPr>
        <p:spPr>
          <a:xfrm>
            <a:off x="5349240" y="4352544"/>
            <a:ext cx="420624" cy="420624"/>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31" name="Google Shape;131;p4"/>
          <p:cNvSpPr txBox="1"/>
          <p:nvPr/>
        </p:nvSpPr>
        <p:spPr>
          <a:xfrm>
            <a:off x="5349240" y="4352544"/>
            <a:ext cx="420624"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132" name="Google Shape;132;p4"/>
          <p:cNvSpPr/>
          <p:nvPr/>
        </p:nvSpPr>
        <p:spPr>
          <a:xfrm>
            <a:off x="5349240" y="5193792"/>
            <a:ext cx="420624" cy="420624"/>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33" name="Google Shape;133;p4"/>
          <p:cNvSpPr txBox="1"/>
          <p:nvPr/>
        </p:nvSpPr>
        <p:spPr>
          <a:xfrm>
            <a:off x="5349240" y="5193792"/>
            <a:ext cx="420624"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134" name="Google Shape;134;p4"/>
          <p:cNvSpPr txBox="1"/>
          <p:nvPr/>
        </p:nvSpPr>
        <p:spPr>
          <a:xfrm>
            <a:off x="5971032" y="1874520"/>
            <a:ext cx="553212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2000" u="none" cap="none" strike="noStrike">
                <a:solidFill>
                  <a:schemeClr val="dk2"/>
                </a:solidFill>
                <a:latin typeface="Cambria"/>
                <a:ea typeface="Cambria"/>
                <a:cs typeface="Cambria"/>
                <a:sym typeface="Cambria"/>
              </a:rPr>
              <a:t>Cum va arăta viitorul</a:t>
            </a:r>
            <a:r>
              <a:rPr i="0" lang="en-US" spc="0" sz="1500" u="none" cap="none" strike="noStrike">
                <a:solidFill>
                  <a:schemeClr val="accent4"/>
                </a:solidFill>
                <a:latin typeface="Cambria"/>
                <a:ea typeface="Cambria"/>
                <a:cs typeface="Cambria"/>
                <a:sym typeface="Cambria"/>
              </a:rPr>
              <a:t>  · </a:t>
            </a:r>
            <a:endParaRPr i="0" spc="0" sz="2000" u="none" cap="none" strike="noStrike">
              <a:solidFill>
                <a:schemeClr val="dk1"/>
              </a:solidFill>
              <a:latin typeface="Cambria"/>
              <a:ea typeface="Cambria"/>
              <a:cs typeface="Cambria"/>
              <a:sym typeface="Cambria"/>
            </a:endParaRPr>
          </a:p>
        </p:txBody>
      </p:sp>
      <p:sp>
        <p:nvSpPr>
          <p:cNvPr id="135" name="Google Shape;135;p4"/>
          <p:cNvSpPr txBox="1"/>
          <p:nvPr/>
        </p:nvSpPr>
        <p:spPr>
          <a:xfrm>
            <a:off x="5971032" y="2715768"/>
            <a:ext cx="553212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2000" u="none" cap="none" strike="noStrike">
                <a:solidFill>
                  <a:schemeClr val="dk2"/>
                </a:solidFill>
                <a:latin typeface="Cambria"/>
                <a:ea typeface="Cambria"/>
                <a:cs typeface="Cambria"/>
                <a:sym typeface="Cambria"/>
              </a:rPr>
              <a:t>Ce devine cariera</a:t>
            </a:r>
            <a:r>
              <a:rPr i="0" lang="en-US" spc="0" sz="1500" u="none" cap="none" strike="noStrike">
                <a:solidFill>
                  <a:schemeClr val="accent4"/>
                </a:solidFill>
                <a:latin typeface="Cambria"/>
                <a:ea typeface="Cambria"/>
                <a:cs typeface="Cambria"/>
                <a:sym typeface="Cambria"/>
              </a:rPr>
              <a:t>  ·  </a:t>
            </a:r>
            <a:endParaRPr i="0" spc="0" sz="2000" u="none" cap="none" strike="noStrike">
              <a:solidFill>
                <a:schemeClr val="dk1"/>
              </a:solidFill>
              <a:latin typeface="Cambria"/>
              <a:ea typeface="Cambria"/>
              <a:cs typeface="Cambria"/>
              <a:sym typeface="Cambria"/>
            </a:endParaRPr>
          </a:p>
        </p:txBody>
      </p:sp>
      <p:sp>
        <p:nvSpPr>
          <p:cNvPr id="136" name="Google Shape;136;p4"/>
          <p:cNvSpPr txBox="1"/>
          <p:nvPr/>
        </p:nvSpPr>
        <p:spPr>
          <a:xfrm>
            <a:off x="5971032" y="3557016"/>
            <a:ext cx="553212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lang="en-US" sz="2000">
                <a:solidFill>
                  <a:schemeClr val="dk2"/>
                </a:solidFill>
                <a:latin typeface="Cambria"/>
                <a:ea typeface="Cambria"/>
                <a:cs typeface="Cambria"/>
                <a:sym typeface="Cambria"/>
              </a:rPr>
              <a:t>De unde pornim cu</a:t>
            </a:r>
            <a:r>
              <a:rPr b="1" i="0" lang="en-US" spc="0" sz="2000" u="none" cap="none" strike="noStrike">
                <a:solidFill>
                  <a:schemeClr val="dk2"/>
                </a:solidFill>
                <a:latin typeface="Cambria"/>
                <a:ea typeface="Cambria"/>
                <a:cs typeface="Cambria"/>
                <a:sym typeface="Cambria"/>
              </a:rPr>
              <a:t> elevii noștri</a:t>
            </a:r>
            <a:r>
              <a:rPr i="0" lang="en-US" spc="0" sz="1500" u="none" cap="none" strike="noStrike">
                <a:solidFill>
                  <a:schemeClr val="accent4"/>
                </a:solidFill>
                <a:latin typeface="Cambria"/>
                <a:ea typeface="Cambria"/>
                <a:cs typeface="Cambria"/>
                <a:sym typeface="Cambria"/>
              </a:rPr>
              <a:t>  ·  </a:t>
            </a:r>
            <a:endParaRPr i="0" spc="0" sz="2000" u="none" cap="none" strike="noStrike">
              <a:solidFill>
                <a:schemeClr val="dk1"/>
              </a:solidFill>
              <a:latin typeface="Cambria"/>
              <a:ea typeface="Cambria"/>
              <a:cs typeface="Cambria"/>
              <a:sym typeface="Cambria"/>
            </a:endParaRPr>
          </a:p>
        </p:txBody>
      </p:sp>
      <p:sp>
        <p:nvSpPr>
          <p:cNvPr id="137" name="Google Shape;137;p4"/>
          <p:cNvSpPr txBox="1"/>
          <p:nvPr/>
        </p:nvSpPr>
        <p:spPr>
          <a:xfrm>
            <a:off x="5971032" y="4398264"/>
            <a:ext cx="553212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2000" u="none" cap="none" strike="noStrike">
                <a:solidFill>
                  <a:schemeClr val="dk2"/>
                </a:solidFill>
                <a:latin typeface="Cambria"/>
                <a:ea typeface="Cambria"/>
                <a:cs typeface="Cambria"/>
                <a:sym typeface="Cambria"/>
              </a:rPr>
              <a:t>Metacompetențele viitorului</a:t>
            </a:r>
            <a:r>
              <a:rPr i="0" lang="en-US" spc="0" sz="1500" u="none" cap="none" strike="noStrike">
                <a:solidFill>
                  <a:schemeClr val="accent4"/>
                </a:solidFill>
                <a:latin typeface="Cambria"/>
                <a:ea typeface="Cambria"/>
                <a:cs typeface="Cambria"/>
                <a:sym typeface="Cambria"/>
              </a:rPr>
              <a:t>  ·  </a:t>
            </a:r>
            <a:endParaRPr i="0" spc="0" sz="2000" u="none" cap="none" strike="noStrike">
              <a:solidFill>
                <a:schemeClr val="dk1"/>
              </a:solidFill>
              <a:latin typeface="Cambria"/>
              <a:ea typeface="Cambria"/>
              <a:cs typeface="Cambria"/>
              <a:sym typeface="Cambria"/>
            </a:endParaRPr>
          </a:p>
        </p:txBody>
      </p:sp>
      <p:sp>
        <p:nvSpPr>
          <p:cNvPr id="138" name="Google Shape;138;p4"/>
          <p:cNvSpPr txBox="1"/>
          <p:nvPr/>
        </p:nvSpPr>
        <p:spPr>
          <a:xfrm>
            <a:off x="5971032" y="5239512"/>
            <a:ext cx="553212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2000" u="none" cap="none" strike="noStrike">
                <a:solidFill>
                  <a:schemeClr val="dk2"/>
                </a:solidFill>
                <a:latin typeface="Cambria"/>
                <a:ea typeface="Cambria"/>
                <a:cs typeface="Cambria"/>
                <a:sym typeface="Cambria"/>
              </a:rPr>
              <a:t>Ce putem face noi, consilierii</a:t>
            </a:r>
            <a:r>
              <a:rPr i="0" lang="en-US" spc="0" sz="1500" u="none" cap="none" strike="noStrike">
                <a:solidFill>
                  <a:schemeClr val="accent4"/>
                </a:solidFill>
                <a:latin typeface="Cambria"/>
                <a:ea typeface="Cambria"/>
                <a:cs typeface="Cambria"/>
                <a:sym typeface="Cambria"/>
              </a:rPr>
              <a:t>  ·  </a:t>
            </a:r>
            <a:endParaRPr i="0" spc="0" sz="2000" u="none" cap="none" strike="noStrike">
              <a:solidFill>
                <a:schemeClr val="dk1"/>
              </a:solidFill>
              <a:latin typeface="Cambria"/>
              <a:ea typeface="Cambria"/>
              <a:cs typeface="Cambria"/>
              <a:sym typeface="Cambria"/>
            </a:endParaRPr>
          </a:p>
        </p:txBody>
      </p:sp>
      <p:sp>
        <p:nvSpPr>
          <p:cNvPr id="139" name="Google Shape;139;p4"/>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t/>
            </a:r>
            <a:endParaRPr sz="1000"/>
          </a:p>
        </p:txBody>
      </p:sp>
      <p:sp>
        <p:nvSpPr>
          <p:cNvPr id="140" name="Google Shape;140;p4"/>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5"/>
          <p:cNvSpPr txBox="1"/>
          <p:nvPr>
            <p:ph idx="1" type="body"/>
          </p:nvPr>
        </p:nvSpPr>
        <p:spPr>
          <a:xfrm>
            <a:off x="685800" y="1051560"/>
            <a:ext cx="3200400" cy="1371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accent1"/>
              </a:buClr>
              <a:buSzPts val="7200"/>
              <a:buNone/>
            </a:pPr>
            <a:r>
              <a:rPr b="1" lang="en-US" sz="7200">
                <a:solidFill>
                  <a:schemeClr val="accent1"/>
                </a:solidFill>
                <a:latin typeface="Cambria"/>
                <a:ea typeface="Cambria"/>
                <a:cs typeface="Cambria"/>
                <a:sym typeface="Cambria"/>
              </a:rPr>
              <a:t>01</a:t>
            </a:r>
            <a:endParaRPr sz="7200"/>
          </a:p>
        </p:txBody>
      </p:sp>
      <p:sp>
        <p:nvSpPr>
          <p:cNvPr id="147" name="Google Shape;147;p5"/>
          <p:cNvSpPr txBox="1"/>
          <p:nvPr>
            <p:ph type="title"/>
          </p:nvPr>
        </p:nvSpPr>
        <p:spPr>
          <a:xfrm>
            <a:off x="685800" y="2560320"/>
            <a:ext cx="5669280" cy="173736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4400"/>
              <a:buFont typeface="Cambria"/>
              <a:buNone/>
            </a:pPr>
            <a:r>
              <a:rPr b="1" lang="en-US" sz="4400">
                <a:solidFill>
                  <a:schemeClr val="lt1"/>
                </a:solidFill>
              </a:rPr>
              <a:t>Cum va arăta viitorul</a:t>
            </a:r>
            <a:endParaRPr sz="4400"/>
          </a:p>
        </p:txBody>
      </p:sp>
      <p:sp>
        <p:nvSpPr>
          <p:cNvPr id="148" name="Google Shape;148;p5"/>
          <p:cNvSpPr txBox="1"/>
          <p:nvPr>
            <p:ph idx="2" type="body"/>
          </p:nvPr>
        </p:nvSpPr>
        <p:spPr>
          <a:xfrm>
            <a:off x="685800" y="4434840"/>
            <a:ext cx="5669280" cy="10972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5"/>
              </a:buClr>
              <a:buSzPts val="2200"/>
              <a:buNone/>
            </a:pPr>
            <a:r>
              <a:rPr lang="en-US" sz="2200">
                <a:solidFill>
                  <a:schemeClr val="accent5"/>
                </a:solidFill>
              </a:rPr>
              <a:t>Ce lume îi așteaptă pe elevii noștri?</a:t>
            </a:r>
            <a:endParaRPr sz="2200"/>
          </a:p>
        </p:txBody>
      </p:sp>
      <p:cxnSp>
        <p:nvCxnSpPr>
          <p:cNvPr id="149" name="Google Shape;149;p5"/>
          <p:cNvCxnSpPr/>
          <p:nvPr/>
        </p:nvCxnSpPr>
        <p:spPr>
          <a:xfrm>
            <a:off x="7095744" y="1380744"/>
            <a:ext cx="0" cy="2560320"/>
          </a:xfrm>
          <a:prstGeom prst="straightConnector1">
            <a:avLst/>
          </a:prstGeom>
          <a:noFill/>
          <a:ln cap="flat" cmpd="sng" w="19050">
            <a:solidFill>
              <a:srgbClr val="E76F51"/>
            </a:solidFill>
            <a:prstDash val="dash"/>
            <a:round/>
            <a:headEnd len="sm" w="sm" type="none"/>
            <a:tailEnd len="sm" w="sm" type="none"/>
          </a:ln>
        </p:spPr>
      </p:cxnSp>
      <p:sp>
        <p:nvSpPr>
          <p:cNvPr id="150" name="Google Shape;150;p5"/>
          <p:cNvSpPr/>
          <p:nvPr/>
        </p:nvSpPr>
        <p:spPr>
          <a:xfrm>
            <a:off x="6903720" y="1188720"/>
            <a:ext cx="384048" cy="384048"/>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1" name="Google Shape;151;p5"/>
          <p:cNvSpPr txBox="1"/>
          <p:nvPr/>
        </p:nvSpPr>
        <p:spPr>
          <a:xfrm>
            <a:off x="6903720" y="118872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152" name="Google Shape;152;p5"/>
          <p:cNvSpPr/>
          <p:nvPr/>
        </p:nvSpPr>
        <p:spPr>
          <a:xfrm>
            <a:off x="6903720" y="182880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3" name="Google Shape;153;p5"/>
          <p:cNvSpPr txBox="1"/>
          <p:nvPr/>
        </p:nvSpPr>
        <p:spPr>
          <a:xfrm>
            <a:off x="6903720" y="182880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154" name="Google Shape;154;p5"/>
          <p:cNvSpPr/>
          <p:nvPr/>
        </p:nvSpPr>
        <p:spPr>
          <a:xfrm>
            <a:off x="6903720" y="246888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5" name="Google Shape;155;p5"/>
          <p:cNvSpPr txBox="1"/>
          <p:nvPr/>
        </p:nvSpPr>
        <p:spPr>
          <a:xfrm>
            <a:off x="6903720" y="246888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156" name="Google Shape;156;p5"/>
          <p:cNvSpPr/>
          <p:nvPr/>
        </p:nvSpPr>
        <p:spPr>
          <a:xfrm>
            <a:off x="6903720" y="310896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7" name="Google Shape;157;p5"/>
          <p:cNvSpPr txBox="1"/>
          <p:nvPr/>
        </p:nvSpPr>
        <p:spPr>
          <a:xfrm>
            <a:off x="6903720" y="310896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158" name="Google Shape;158;p5"/>
          <p:cNvSpPr/>
          <p:nvPr/>
        </p:nvSpPr>
        <p:spPr>
          <a:xfrm>
            <a:off x="6903720" y="374904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9" name="Google Shape;159;p5"/>
          <p:cNvSpPr txBox="1"/>
          <p:nvPr/>
        </p:nvSpPr>
        <p:spPr>
          <a:xfrm>
            <a:off x="6903720" y="374904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160" name="Google Shape;160;p5"/>
          <p:cNvSpPr txBox="1"/>
          <p:nvPr/>
        </p:nvSpPr>
        <p:spPr>
          <a:xfrm>
            <a:off x="7470648" y="115214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1" i="0" lang="en-US" spc="0" sz="2200" u="none" cap="none" strike="noStrike">
                <a:solidFill>
                  <a:schemeClr val="lt1"/>
                </a:solidFill>
                <a:latin typeface="Calibri"/>
                <a:ea typeface="Calibri"/>
                <a:cs typeface="Calibri"/>
                <a:sym typeface="Calibri"/>
              </a:rPr>
              <a:t>Cum va arăta viitorul</a:t>
            </a:r>
            <a:endParaRPr b="0" i="0" spc="0" sz="2200" u="none" cap="none" strike="noStrike">
              <a:solidFill>
                <a:schemeClr val="dk1"/>
              </a:solidFill>
              <a:latin typeface="Calibri"/>
              <a:ea typeface="Calibri"/>
              <a:cs typeface="Calibri"/>
              <a:sym typeface="Calibri"/>
            </a:endParaRPr>
          </a:p>
        </p:txBody>
      </p:sp>
      <p:sp>
        <p:nvSpPr>
          <p:cNvPr id="161" name="Google Shape;161;p5"/>
          <p:cNvSpPr txBox="1"/>
          <p:nvPr/>
        </p:nvSpPr>
        <p:spPr>
          <a:xfrm>
            <a:off x="7470648" y="179222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Ce devine cariera</a:t>
            </a:r>
            <a:endParaRPr b="0" i="0" spc="0" sz="1600" u="none" cap="none" strike="noStrike">
              <a:solidFill>
                <a:schemeClr val="dk1"/>
              </a:solidFill>
              <a:latin typeface="Calibri"/>
              <a:ea typeface="Calibri"/>
              <a:cs typeface="Calibri"/>
              <a:sym typeface="Calibri"/>
            </a:endParaRPr>
          </a:p>
        </p:txBody>
      </p:sp>
      <p:sp>
        <p:nvSpPr>
          <p:cNvPr id="162" name="Google Shape;162;p5"/>
          <p:cNvSpPr txBox="1"/>
          <p:nvPr/>
        </p:nvSpPr>
        <p:spPr>
          <a:xfrm>
            <a:off x="7470648" y="243230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Unde sunt elevii noștri</a:t>
            </a:r>
            <a:endParaRPr b="0" i="0" spc="0" sz="1600" u="none" cap="none" strike="noStrike">
              <a:solidFill>
                <a:schemeClr val="dk1"/>
              </a:solidFill>
              <a:latin typeface="Calibri"/>
              <a:ea typeface="Calibri"/>
              <a:cs typeface="Calibri"/>
              <a:sym typeface="Calibri"/>
            </a:endParaRPr>
          </a:p>
        </p:txBody>
      </p:sp>
      <p:sp>
        <p:nvSpPr>
          <p:cNvPr id="163" name="Google Shape;163;p5"/>
          <p:cNvSpPr txBox="1"/>
          <p:nvPr/>
        </p:nvSpPr>
        <p:spPr>
          <a:xfrm>
            <a:off x="7470648" y="307238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Metacompetențele viitorului</a:t>
            </a:r>
            <a:endParaRPr b="0" i="0" spc="0" sz="1600" u="none" cap="none" strike="noStrike">
              <a:solidFill>
                <a:schemeClr val="dk1"/>
              </a:solidFill>
              <a:latin typeface="Calibri"/>
              <a:ea typeface="Calibri"/>
              <a:cs typeface="Calibri"/>
              <a:sym typeface="Calibri"/>
            </a:endParaRPr>
          </a:p>
        </p:txBody>
      </p:sp>
      <p:sp>
        <p:nvSpPr>
          <p:cNvPr id="164" name="Google Shape;164;p5"/>
          <p:cNvSpPr txBox="1"/>
          <p:nvPr/>
        </p:nvSpPr>
        <p:spPr>
          <a:xfrm>
            <a:off x="7470648" y="371246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Ce putem face noi, consilierii</a:t>
            </a:r>
            <a:endParaRPr b="0" i="0" spc="0" sz="1600" u="none" cap="none" strike="noStrike">
              <a:solidFill>
                <a:schemeClr val="dk1"/>
              </a:solidFill>
              <a:latin typeface="Calibri"/>
              <a:ea typeface="Calibri"/>
              <a:cs typeface="Calibri"/>
              <a:sym typeface="Calibri"/>
            </a:endParaRPr>
          </a:p>
        </p:txBody>
      </p:sp>
      <p:sp>
        <p:nvSpPr>
          <p:cNvPr id="165" name="Google Shape;165;p5"/>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6"/>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Font typeface="Cambria"/>
              <a:buNone/>
            </a:pPr>
            <a:r>
              <a:rPr b="1" lang="en-US" sz="3200">
                <a:solidFill>
                  <a:schemeClr val="lt1"/>
                </a:solidFill>
              </a:rPr>
              <a:t>Imaginați-vă anul 2050</a:t>
            </a:r>
            <a:endParaRPr sz="3200"/>
          </a:p>
        </p:txBody>
      </p:sp>
      <p:cxnSp>
        <p:nvCxnSpPr>
          <p:cNvPr id="172" name="Google Shape;172;p6"/>
          <p:cNvCxnSpPr/>
          <p:nvPr/>
        </p:nvCxnSpPr>
        <p:spPr>
          <a:xfrm>
            <a:off x="822960" y="3291840"/>
            <a:ext cx="10561320" cy="0"/>
          </a:xfrm>
          <a:prstGeom prst="straightConnector1">
            <a:avLst/>
          </a:prstGeom>
          <a:noFill/>
          <a:ln cap="flat" cmpd="sng" w="15875">
            <a:solidFill>
              <a:schemeClr val="accent5"/>
            </a:solidFill>
            <a:prstDash val="solid"/>
            <a:round/>
            <a:headEnd len="sm" w="sm" type="none"/>
            <a:tailEnd len="sm" w="sm" type="none"/>
          </a:ln>
        </p:spPr>
      </p:cxnSp>
      <p:sp>
        <p:nvSpPr>
          <p:cNvPr id="173" name="Google Shape;173;p6"/>
          <p:cNvSpPr/>
          <p:nvPr/>
        </p:nvSpPr>
        <p:spPr>
          <a:xfrm>
            <a:off x="1280160" y="3154680"/>
            <a:ext cx="274320" cy="274320"/>
          </a:xfrm>
          <a:prstGeom prst="ellips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74" name="Google Shape;174;p6"/>
          <p:cNvSpPr txBox="1"/>
          <p:nvPr/>
        </p:nvSpPr>
        <p:spPr>
          <a:xfrm>
            <a:off x="228600" y="2011680"/>
            <a:ext cx="2377440" cy="77724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Clr>
                <a:schemeClr val="lt1"/>
              </a:buClr>
              <a:buSzPts val="3000"/>
              <a:buFont typeface="Cambria"/>
              <a:buNone/>
            </a:pPr>
            <a:r>
              <a:rPr b="1" i="0" lang="en-US" spc="0" sz="3000" u="none" cap="none" strike="noStrike">
                <a:solidFill>
                  <a:schemeClr val="lt1"/>
                </a:solidFill>
                <a:latin typeface="Cambria"/>
                <a:ea typeface="Cambria"/>
                <a:cs typeface="Cambria"/>
                <a:sym typeface="Cambria"/>
              </a:rPr>
              <a:t>2026</a:t>
            </a:r>
            <a:endParaRPr b="0" i="0" spc="0" sz="3000" u="none" cap="none" strike="noStrike">
              <a:solidFill>
                <a:schemeClr val="dk1"/>
              </a:solidFill>
              <a:latin typeface="Calibri"/>
              <a:ea typeface="Calibri"/>
              <a:cs typeface="Calibri"/>
              <a:sym typeface="Calibri"/>
            </a:endParaRPr>
          </a:p>
        </p:txBody>
      </p:sp>
      <p:sp>
        <p:nvSpPr>
          <p:cNvPr id="175" name="Google Shape;175;p6"/>
          <p:cNvSpPr txBox="1"/>
          <p:nvPr/>
        </p:nvSpPr>
        <p:spPr>
          <a:xfrm>
            <a:off x="137160" y="365760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700"/>
              <a:buFont typeface="Calibri"/>
              <a:buNone/>
            </a:pPr>
            <a:r>
              <a:rPr b="1" i="0" lang="en-US" spc="0" sz="1700" u="none" cap="none" strike="noStrike">
                <a:solidFill>
                  <a:schemeClr val="lt1"/>
                </a:solidFill>
                <a:latin typeface="Calibri"/>
                <a:ea typeface="Calibri"/>
                <a:cs typeface="Calibri"/>
                <a:sym typeface="Calibri"/>
              </a:rPr>
              <a:t>6 ani</a:t>
            </a:r>
            <a:endParaRPr b="0" i="0" spc="0" sz="1700" u="none" cap="none" strike="noStrike">
              <a:solidFill>
                <a:schemeClr val="dk1"/>
              </a:solidFill>
              <a:latin typeface="Calibri"/>
              <a:ea typeface="Calibri"/>
              <a:cs typeface="Calibri"/>
              <a:sym typeface="Calibri"/>
            </a:endParaRPr>
          </a:p>
        </p:txBody>
      </p:sp>
      <p:sp>
        <p:nvSpPr>
          <p:cNvPr id="176" name="Google Shape;176;p6"/>
          <p:cNvSpPr txBox="1"/>
          <p:nvPr/>
        </p:nvSpPr>
        <p:spPr>
          <a:xfrm>
            <a:off x="137160" y="402336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500"/>
              <a:buFont typeface="Calibri"/>
              <a:buNone/>
            </a:pPr>
            <a:r>
              <a:rPr b="0" i="0" lang="en-US" spc="0" sz="1500" u="none" cap="none" strike="noStrike">
                <a:solidFill>
                  <a:schemeClr val="accent5"/>
                </a:solidFill>
                <a:latin typeface="Calibri"/>
                <a:ea typeface="Calibri"/>
                <a:cs typeface="Calibri"/>
                <a:sym typeface="Calibri"/>
              </a:rPr>
              <a:t>intră în clasa pregătitoare</a:t>
            </a:r>
            <a:endParaRPr b="0" i="0" spc="0" sz="1500" u="none" cap="none" strike="noStrike">
              <a:solidFill>
                <a:schemeClr val="dk1"/>
              </a:solidFill>
              <a:latin typeface="Calibri"/>
              <a:ea typeface="Calibri"/>
              <a:cs typeface="Calibri"/>
              <a:sym typeface="Calibri"/>
            </a:endParaRPr>
          </a:p>
        </p:txBody>
      </p:sp>
      <p:sp>
        <p:nvSpPr>
          <p:cNvPr id="177" name="Google Shape;177;p6"/>
          <p:cNvSpPr/>
          <p:nvPr/>
        </p:nvSpPr>
        <p:spPr>
          <a:xfrm>
            <a:off x="4206240" y="3154680"/>
            <a:ext cx="274320" cy="274320"/>
          </a:xfrm>
          <a:prstGeom prst="ellips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78" name="Google Shape;178;p6"/>
          <p:cNvSpPr txBox="1"/>
          <p:nvPr/>
        </p:nvSpPr>
        <p:spPr>
          <a:xfrm>
            <a:off x="3154680" y="2011680"/>
            <a:ext cx="2377440" cy="77724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Clr>
                <a:schemeClr val="lt1"/>
              </a:buClr>
              <a:buSzPts val="3000"/>
              <a:buFont typeface="Cambria"/>
              <a:buNone/>
            </a:pPr>
            <a:r>
              <a:rPr b="1" i="0" lang="en-US" spc="0" sz="3000" u="none" cap="none" strike="noStrike">
                <a:solidFill>
                  <a:schemeClr val="lt1"/>
                </a:solidFill>
                <a:latin typeface="Cambria"/>
                <a:ea typeface="Cambria"/>
                <a:cs typeface="Cambria"/>
                <a:sym typeface="Cambria"/>
              </a:rPr>
              <a:t>2038</a:t>
            </a:r>
            <a:endParaRPr b="0" i="0" spc="0" sz="3000" u="none" cap="none" strike="noStrike">
              <a:solidFill>
                <a:schemeClr val="dk1"/>
              </a:solidFill>
              <a:latin typeface="Calibri"/>
              <a:ea typeface="Calibri"/>
              <a:cs typeface="Calibri"/>
              <a:sym typeface="Calibri"/>
            </a:endParaRPr>
          </a:p>
        </p:txBody>
      </p:sp>
      <p:sp>
        <p:nvSpPr>
          <p:cNvPr id="179" name="Google Shape;179;p6"/>
          <p:cNvSpPr txBox="1"/>
          <p:nvPr/>
        </p:nvSpPr>
        <p:spPr>
          <a:xfrm>
            <a:off x="3063240" y="365760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700"/>
              <a:buFont typeface="Calibri"/>
              <a:buNone/>
            </a:pPr>
            <a:r>
              <a:rPr b="1" i="0" lang="en-US" spc="0" sz="1700" u="none" cap="none" strike="noStrike">
                <a:solidFill>
                  <a:schemeClr val="lt1"/>
                </a:solidFill>
                <a:latin typeface="Calibri"/>
                <a:ea typeface="Calibri"/>
                <a:cs typeface="Calibri"/>
                <a:sym typeface="Calibri"/>
              </a:rPr>
              <a:t>18 ani</a:t>
            </a:r>
            <a:endParaRPr b="0" i="0" spc="0" sz="1700" u="none" cap="none" strike="noStrike">
              <a:solidFill>
                <a:schemeClr val="dk1"/>
              </a:solidFill>
              <a:latin typeface="Calibri"/>
              <a:ea typeface="Calibri"/>
              <a:cs typeface="Calibri"/>
              <a:sym typeface="Calibri"/>
            </a:endParaRPr>
          </a:p>
        </p:txBody>
      </p:sp>
      <p:sp>
        <p:nvSpPr>
          <p:cNvPr id="180" name="Google Shape;180;p6"/>
          <p:cNvSpPr txBox="1"/>
          <p:nvPr/>
        </p:nvSpPr>
        <p:spPr>
          <a:xfrm>
            <a:off x="3063240" y="402336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500"/>
              <a:buFont typeface="Calibri"/>
              <a:buNone/>
            </a:pPr>
            <a:r>
              <a:rPr b="0" i="0" lang="en-US" spc="0" sz="1500" u="none" cap="none" strike="noStrike">
                <a:solidFill>
                  <a:schemeClr val="accent5"/>
                </a:solidFill>
                <a:latin typeface="Calibri"/>
                <a:ea typeface="Calibri"/>
                <a:cs typeface="Calibri"/>
                <a:sym typeface="Calibri"/>
              </a:rPr>
              <a:t>termină liceul</a:t>
            </a:r>
            <a:endParaRPr b="0" i="0" spc="0" sz="1500" u="none" cap="none" strike="noStrike">
              <a:solidFill>
                <a:schemeClr val="dk1"/>
              </a:solidFill>
              <a:latin typeface="Calibri"/>
              <a:ea typeface="Calibri"/>
              <a:cs typeface="Calibri"/>
              <a:sym typeface="Calibri"/>
            </a:endParaRPr>
          </a:p>
        </p:txBody>
      </p:sp>
      <p:sp>
        <p:nvSpPr>
          <p:cNvPr id="181" name="Google Shape;181;p6"/>
          <p:cNvSpPr/>
          <p:nvPr/>
        </p:nvSpPr>
        <p:spPr>
          <a:xfrm>
            <a:off x="7022592" y="3044952"/>
            <a:ext cx="493776" cy="493776"/>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82" name="Google Shape;182;p6"/>
          <p:cNvSpPr txBox="1"/>
          <p:nvPr/>
        </p:nvSpPr>
        <p:spPr>
          <a:xfrm>
            <a:off x="6080760" y="2011680"/>
            <a:ext cx="2377440" cy="77724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Clr>
                <a:schemeClr val="accent1"/>
              </a:buClr>
              <a:buSzPts val="4000"/>
              <a:buFont typeface="Cambria"/>
              <a:buNone/>
            </a:pPr>
            <a:r>
              <a:rPr b="1" i="0" lang="en-US" spc="0" sz="4000" u="none" cap="none" strike="noStrike">
                <a:solidFill>
                  <a:schemeClr val="accent1"/>
                </a:solidFill>
                <a:latin typeface="Cambria"/>
                <a:ea typeface="Cambria"/>
                <a:cs typeface="Cambria"/>
                <a:sym typeface="Cambria"/>
              </a:rPr>
              <a:t>2050</a:t>
            </a:r>
            <a:endParaRPr b="0" i="0" spc="0" sz="4000" u="none" cap="none" strike="noStrike">
              <a:solidFill>
                <a:schemeClr val="dk1"/>
              </a:solidFill>
              <a:latin typeface="Calibri"/>
              <a:ea typeface="Calibri"/>
              <a:cs typeface="Calibri"/>
              <a:sym typeface="Calibri"/>
            </a:endParaRPr>
          </a:p>
        </p:txBody>
      </p:sp>
      <p:sp>
        <p:nvSpPr>
          <p:cNvPr id="183" name="Google Shape;183;p6"/>
          <p:cNvSpPr txBox="1"/>
          <p:nvPr/>
        </p:nvSpPr>
        <p:spPr>
          <a:xfrm>
            <a:off x="5989320" y="365760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700"/>
              <a:buFont typeface="Calibri"/>
              <a:buNone/>
            </a:pPr>
            <a:r>
              <a:rPr b="1" i="0" lang="en-US" spc="0" sz="1700" u="none" cap="none" strike="noStrike">
                <a:solidFill>
                  <a:schemeClr val="lt1"/>
                </a:solidFill>
                <a:latin typeface="Calibri"/>
                <a:ea typeface="Calibri"/>
                <a:cs typeface="Calibri"/>
                <a:sym typeface="Calibri"/>
              </a:rPr>
              <a:t>30 de ani</a:t>
            </a:r>
            <a:endParaRPr b="0" i="0" spc="0" sz="1700" u="none" cap="none" strike="noStrike">
              <a:solidFill>
                <a:schemeClr val="dk1"/>
              </a:solidFill>
              <a:latin typeface="Calibri"/>
              <a:ea typeface="Calibri"/>
              <a:cs typeface="Calibri"/>
              <a:sym typeface="Calibri"/>
            </a:endParaRPr>
          </a:p>
        </p:txBody>
      </p:sp>
      <p:sp>
        <p:nvSpPr>
          <p:cNvPr id="184" name="Google Shape;184;p6"/>
          <p:cNvSpPr txBox="1"/>
          <p:nvPr/>
        </p:nvSpPr>
        <p:spPr>
          <a:xfrm>
            <a:off x="5989320" y="402336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500"/>
              <a:buFont typeface="Calibri"/>
              <a:buNone/>
            </a:pPr>
            <a:r>
              <a:rPr b="0" i="0" lang="en-US" spc="0" sz="1500" u="none" cap="none" strike="noStrike">
                <a:solidFill>
                  <a:schemeClr val="accent5"/>
                </a:solidFill>
                <a:latin typeface="Calibri"/>
                <a:ea typeface="Calibri"/>
                <a:cs typeface="Calibri"/>
                <a:sym typeface="Calibri"/>
              </a:rPr>
              <a:t>în plină carieră</a:t>
            </a:r>
            <a:endParaRPr b="0" i="0" spc="0" sz="1500" u="none" cap="none" strike="noStrike">
              <a:solidFill>
                <a:schemeClr val="dk1"/>
              </a:solidFill>
              <a:latin typeface="Calibri"/>
              <a:ea typeface="Calibri"/>
              <a:cs typeface="Calibri"/>
              <a:sym typeface="Calibri"/>
            </a:endParaRPr>
          </a:p>
        </p:txBody>
      </p:sp>
      <p:sp>
        <p:nvSpPr>
          <p:cNvPr id="185" name="Google Shape;185;p6"/>
          <p:cNvSpPr/>
          <p:nvPr/>
        </p:nvSpPr>
        <p:spPr>
          <a:xfrm>
            <a:off x="10058400" y="3154680"/>
            <a:ext cx="274320" cy="274320"/>
          </a:xfrm>
          <a:prstGeom prst="ellips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86" name="Google Shape;186;p6"/>
          <p:cNvSpPr txBox="1"/>
          <p:nvPr/>
        </p:nvSpPr>
        <p:spPr>
          <a:xfrm>
            <a:off x="9006840" y="2011680"/>
            <a:ext cx="2377440" cy="77724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Clr>
                <a:schemeClr val="lt1"/>
              </a:buClr>
              <a:buSzPts val="3000"/>
              <a:buFont typeface="Cambria"/>
              <a:buNone/>
            </a:pPr>
            <a:r>
              <a:rPr b="1" i="0" lang="en-US" spc="0" sz="3000" u="none" cap="none" strike="noStrike">
                <a:solidFill>
                  <a:schemeClr val="lt1"/>
                </a:solidFill>
                <a:latin typeface="Cambria"/>
                <a:ea typeface="Cambria"/>
                <a:cs typeface="Cambria"/>
                <a:sym typeface="Cambria"/>
              </a:rPr>
              <a:t>2085+</a:t>
            </a:r>
            <a:endParaRPr b="0" i="0" spc="0" sz="3000" u="none" cap="none" strike="noStrike">
              <a:solidFill>
                <a:schemeClr val="dk1"/>
              </a:solidFill>
              <a:latin typeface="Calibri"/>
              <a:ea typeface="Calibri"/>
              <a:cs typeface="Calibri"/>
              <a:sym typeface="Calibri"/>
            </a:endParaRPr>
          </a:p>
        </p:txBody>
      </p:sp>
      <p:sp>
        <p:nvSpPr>
          <p:cNvPr id="187" name="Google Shape;187;p6"/>
          <p:cNvSpPr txBox="1"/>
          <p:nvPr/>
        </p:nvSpPr>
        <p:spPr>
          <a:xfrm>
            <a:off x="8915400" y="365760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700"/>
              <a:buFont typeface="Calibri"/>
              <a:buNone/>
            </a:pPr>
            <a:r>
              <a:rPr b="1" i="0" lang="en-US" spc="0" sz="1700" u="none" cap="none" strike="noStrike">
                <a:solidFill>
                  <a:schemeClr val="lt1"/>
                </a:solidFill>
                <a:latin typeface="Calibri"/>
                <a:ea typeface="Calibri"/>
                <a:cs typeface="Calibri"/>
                <a:sym typeface="Calibri"/>
              </a:rPr>
              <a:t>peste 65 de ani</a:t>
            </a:r>
            <a:endParaRPr b="0" i="0" spc="0" sz="1700" u="none" cap="none" strike="noStrike">
              <a:solidFill>
                <a:schemeClr val="dk1"/>
              </a:solidFill>
              <a:latin typeface="Calibri"/>
              <a:ea typeface="Calibri"/>
              <a:cs typeface="Calibri"/>
              <a:sym typeface="Calibri"/>
            </a:endParaRPr>
          </a:p>
        </p:txBody>
      </p:sp>
      <p:sp>
        <p:nvSpPr>
          <p:cNvPr id="188" name="Google Shape;188;p6"/>
          <p:cNvSpPr txBox="1"/>
          <p:nvPr/>
        </p:nvSpPr>
        <p:spPr>
          <a:xfrm>
            <a:off x="8915400" y="4023360"/>
            <a:ext cx="256032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500"/>
              <a:buFont typeface="Calibri"/>
              <a:buNone/>
            </a:pPr>
            <a:r>
              <a:rPr b="0" i="0" lang="en-US" spc="0" sz="1500" u="none" cap="none" strike="noStrike">
                <a:solidFill>
                  <a:schemeClr val="accent5"/>
                </a:solidFill>
                <a:latin typeface="Calibri"/>
                <a:ea typeface="Calibri"/>
                <a:cs typeface="Calibri"/>
                <a:sym typeface="Calibri"/>
              </a:rPr>
              <a:t>încă lucrează?</a:t>
            </a:r>
            <a:endParaRPr b="0" i="0" spc="0" sz="1500" u="none" cap="none" strike="noStrike">
              <a:solidFill>
                <a:schemeClr val="dk1"/>
              </a:solidFill>
              <a:latin typeface="Calibri"/>
              <a:ea typeface="Calibri"/>
              <a:cs typeface="Calibri"/>
              <a:sym typeface="Calibri"/>
            </a:endParaRPr>
          </a:p>
        </p:txBody>
      </p:sp>
      <p:sp>
        <p:nvSpPr>
          <p:cNvPr id="189" name="Google Shape;189;p6"/>
          <p:cNvSpPr/>
          <p:nvPr/>
        </p:nvSpPr>
        <p:spPr>
          <a:xfrm>
            <a:off x="685800" y="4663440"/>
            <a:ext cx="10835640" cy="13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90" name="Google Shape;190;p6"/>
          <p:cNvSpPr txBox="1"/>
          <p:nvPr/>
        </p:nvSpPr>
        <p:spPr>
          <a:xfrm>
            <a:off x="960120" y="4800600"/>
            <a:ext cx="54864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200"/>
              <a:buFont typeface="Calibri"/>
              <a:buNone/>
            </a:pPr>
            <a:r>
              <a:rPr b="1" i="0" lang="en-US" spc="150" sz="1200" u="none" cap="none" strike="noStrike">
                <a:solidFill>
                  <a:schemeClr val="dk2"/>
                </a:solidFill>
                <a:latin typeface="Calibri"/>
                <a:ea typeface="Calibri"/>
                <a:cs typeface="Calibri"/>
                <a:sym typeface="Calibri"/>
              </a:rPr>
              <a:t>EXERCIȚIU · 60 DE SECUNDE</a:t>
            </a:r>
            <a:endParaRPr b="0" i="0" spc="0" sz="1200" u="none" cap="none" strike="noStrike">
              <a:solidFill>
                <a:schemeClr val="dk1"/>
              </a:solidFill>
              <a:latin typeface="Calibri"/>
              <a:ea typeface="Calibri"/>
              <a:cs typeface="Calibri"/>
              <a:sym typeface="Calibri"/>
            </a:endParaRPr>
          </a:p>
        </p:txBody>
      </p:sp>
      <p:sp>
        <p:nvSpPr>
          <p:cNvPr id="191" name="Google Shape;191;p6"/>
          <p:cNvSpPr txBox="1"/>
          <p:nvPr/>
        </p:nvSpPr>
        <p:spPr>
          <a:xfrm>
            <a:off x="960120" y="5102352"/>
            <a:ext cx="10332720"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900"/>
              <a:buFont typeface="Cambria"/>
              <a:buNone/>
            </a:pPr>
            <a:r>
              <a:rPr b="0" i="0" lang="en-US" spc="0" sz="1900" u="none" cap="none" strike="noStrike">
                <a:solidFill>
                  <a:schemeClr val="dk2"/>
                </a:solidFill>
                <a:latin typeface="Cambria"/>
                <a:ea typeface="Cambria"/>
                <a:cs typeface="Cambria"/>
                <a:sym typeface="Cambria"/>
              </a:rPr>
              <a:t>Întoarceți-vă spre colegul de alături: cum arată o zi de muncă a acestui tânăr în 2050? Și de ce are nevoie ca să fie pregătit?</a:t>
            </a:r>
            <a:endParaRPr b="0" i="0" spc="0" sz="1900" u="none" cap="none" strike="noStrike">
              <a:solidFill>
                <a:schemeClr val="dk1"/>
              </a:solidFill>
              <a:latin typeface="Calibri"/>
              <a:ea typeface="Calibri"/>
              <a:cs typeface="Calibri"/>
              <a:sym typeface="Calibri"/>
            </a:endParaRPr>
          </a:p>
        </p:txBody>
      </p:sp>
      <p:sp>
        <p:nvSpPr>
          <p:cNvPr id="192" name="Google Shape;192;p6"/>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t/>
            </a:r>
            <a:endParaRPr sz="1000"/>
          </a:p>
        </p:txBody>
      </p:sp>
      <p:sp>
        <p:nvSpPr>
          <p:cNvPr id="193" name="Google Shape;193;p6"/>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7"/>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Șase factori care schimbă lumea muncii</a:t>
            </a:r>
            <a:endParaRPr sz="3200"/>
          </a:p>
        </p:txBody>
      </p:sp>
      <p:sp>
        <p:nvSpPr>
          <p:cNvPr id="200" name="Google Shape;200;p7"/>
          <p:cNvSpPr/>
          <p:nvPr/>
        </p:nvSpPr>
        <p:spPr>
          <a:xfrm>
            <a:off x="685800" y="1810512"/>
            <a:ext cx="3429000" cy="1920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1" name="Google Shape;201;p7"/>
          <p:cNvSpPr/>
          <p:nvPr/>
        </p:nvSpPr>
        <p:spPr>
          <a:xfrm>
            <a:off x="914400" y="2057400"/>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2" name="Google Shape;202;p7"/>
          <p:cNvSpPr txBox="1"/>
          <p:nvPr/>
        </p:nvSpPr>
        <p:spPr>
          <a:xfrm>
            <a:off x="914400" y="2057400"/>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1</a:t>
            </a:r>
            <a:endParaRPr b="0" i="0" spc="0" sz="1800" u="none" cap="none" strike="noStrike">
              <a:solidFill>
                <a:schemeClr val="dk1"/>
              </a:solidFill>
              <a:latin typeface="Calibri"/>
              <a:ea typeface="Calibri"/>
              <a:cs typeface="Calibri"/>
              <a:sym typeface="Calibri"/>
            </a:endParaRPr>
          </a:p>
        </p:txBody>
      </p:sp>
      <p:sp>
        <p:nvSpPr>
          <p:cNvPr id="203" name="Google Shape;203;p7"/>
          <p:cNvSpPr txBox="1"/>
          <p:nvPr/>
        </p:nvSpPr>
        <p:spPr>
          <a:xfrm>
            <a:off x="1554480" y="1975104"/>
            <a:ext cx="237744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Informația crește exponențial</a:t>
            </a:r>
            <a:endParaRPr b="0" i="0" spc="0" sz="1700" u="none" cap="none" strike="noStrike">
              <a:solidFill>
                <a:schemeClr val="dk1"/>
              </a:solidFill>
              <a:latin typeface="Calibri"/>
              <a:ea typeface="Calibri"/>
              <a:cs typeface="Calibri"/>
              <a:sym typeface="Calibri"/>
            </a:endParaRPr>
          </a:p>
        </p:txBody>
      </p:sp>
      <p:sp>
        <p:nvSpPr>
          <p:cNvPr id="204" name="Google Shape;204;p7"/>
          <p:cNvSpPr txBox="1"/>
          <p:nvPr/>
        </p:nvSpPr>
        <p:spPr>
          <a:xfrm>
            <a:off x="914400" y="2706624"/>
            <a:ext cx="2971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Avem mai multe date decât putem procesa: contează discernământul.</a:t>
            </a:r>
            <a:endParaRPr b="0" i="0" spc="0" sz="1400" u="none" cap="none" strike="noStrike">
              <a:solidFill>
                <a:schemeClr val="dk1"/>
              </a:solidFill>
              <a:latin typeface="Calibri"/>
              <a:ea typeface="Calibri"/>
              <a:cs typeface="Calibri"/>
              <a:sym typeface="Calibri"/>
            </a:endParaRPr>
          </a:p>
        </p:txBody>
      </p:sp>
      <p:sp>
        <p:nvSpPr>
          <p:cNvPr id="205" name="Google Shape;205;p7"/>
          <p:cNvSpPr txBox="1"/>
          <p:nvPr/>
        </p:nvSpPr>
        <p:spPr>
          <a:xfrm>
            <a:off x="914400" y="3383280"/>
            <a:ext cx="297180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0" i="0" lang="en-US" spc="0" sz="1100" u="none" cap="none" strike="noStrike">
                <a:solidFill>
                  <a:schemeClr val="accent6"/>
                </a:solidFill>
                <a:latin typeface="Calibri"/>
                <a:ea typeface="Calibri"/>
                <a:cs typeface="Calibri"/>
                <a:sym typeface="Calibri"/>
              </a:rPr>
              <a:t>Marr, 2019</a:t>
            </a:r>
            <a:endParaRPr b="0" i="0" spc="0" sz="1100" u="none" cap="none" strike="noStrike">
              <a:solidFill>
                <a:schemeClr val="dk1"/>
              </a:solidFill>
              <a:latin typeface="Calibri"/>
              <a:ea typeface="Calibri"/>
              <a:cs typeface="Calibri"/>
              <a:sym typeface="Calibri"/>
            </a:endParaRPr>
          </a:p>
        </p:txBody>
      </p:sp>
      <p:sp>
        <p:nvSpPr>
          <p:cNvPr id="206" name="Google Shape;206;p7"/>
          <p:cNvSpPr/>
          <p:nvPr/>
        </p:nvSpPr>
        <p:spPr>
          <a:xfrm>
            <a:off x="4389120" y="1810512"/>
            <a:ext cx="3429000" cy="1920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7" name="Google Shape;207;p7"/>
          <p:cNvSpPr/>
          <p:nvPr/>
        </p:nvSpPr>
        <p:spPr>
          <a:xfrm>
            <a:off x="4617720" y="2057400"/>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8" name="Google Shape;208;p7"/>
          <p:cNvSpPr txBox="1"/>
          <p:nvPr/>
        </p:nvSpPr>
        <p:spPr>
          <a:xfrm>
            <a:off x="4617720" y="2057400"/>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2</a:t>
            </a:r>
            <a:endParaRPr b="0" i="0" spc="0" sz="1800" u="none" cap="none" strike="noStrike">
              <a:solidFill>
                <a:schemeClr val="dk1"/>
              </a:solidFill>
              <a:latin typeface="Calibri"/>
              <a:ea typeface="Calibri"/>
              <a:cs typeface="Calibri"/>
              <a:sym typeface="Calibri"/>
            </a:endParaRPr>
          </a:p>
        </p:txBody>
      </p:sp>
      <p:sp>
        <p:nvSpPr>
          <p:cNvPr id="209" name="Google Shape;209;p7"/>
          <p:cNvSpPr txBox="1"/>
          <p:nvPr/>
        </p:nvSpPr>
        <p:spPr>
          <a:xfrm>
            <a:off x="5257800" y="1975104"/>
            <a:ext cx="237744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Colaborarea devine globală</a:t>
            </a:r>
            <a:endParaRPr b="0" i="0" spc="0" sz="1700" u="none" cap="none" strike="noStrike">
              <a:solidFill>
                <a:schemeClr val="dk1"/>
              </a:solidFill>
              <a:latin typeface="Calibri"/>
              <a:ea typeface="Calibri"/>
              <a:cs typeface="Calibri"/>
              <a:sym typeface="Calibri"/>
            </a:endParaRPr>
          </a:p>
        </p:txBody>
      </p:sp>
      <p:sp>
        <p:nvSpPr>
          <p:cNvPr id="210" name="Google Shape;210;p7"/>
          <p:cNvSpPr txBox="1"/>
          <p:nvPr/>
        </p:nvSpPr>
        <p:spPr>
          <a:xfrm>
            <a:off x="4617720" y="2706624"/>
            <a:ext cx="2971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Tehnic mai ușoară, uman mai complexă.</a:t>
            </a:r>
            <a:endParaRPr b="0" i="0" spc="0" sz="1400" u="none" cap="none" strike="noStrike">
              <a:solidFill>
                <a:schemeClr val="dk1"/>
              </a:solidFill>
              <a:latin typeface="Calibri"/>
              <a:ea typeface="Calibri"/>
              <a:cs typeface="Calibri"/>
              <a:sym typeface="Calibri"/>
            </a:endParaRPr>
          </a:p>
        </p:txBody>
      </p:sp>
      <p:sp>
        <p:nvSpPr>
          <p:cNvPr id="211" name="Google Shape;211;p7"/>
          <p:cNvSpPr txBox="1"/>
          <p:nvPr/>
        </p:nvSpPr>
        <p:spPr>
          <a:xfrm>
            <a:off x="4617720" y="3383280"/>
            <a:ext cx="297180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0" i="0" lang="en-US" spc="0" sz="1100" u="none" cap="none" strike="noStrike">
                <a:solidFill>
                  <a:schemeClr val="accent6"/>
                </a:solidFill>
                <a:latin typeface="Calibri"/>
                <a:ea typeface="Calibri"/>
                <a:cs typeface="Calibri"/>
                <a:sym typeface="Calibri"/>
              </a:rPr>
              <a:t>Buchanan et al., 2018</a:t>
            </a:r>
            <a:endParaRPr b="0" i="0" spc="0" sz="1100" u="none" cap="none" strike="noStrike">
              <a:solidFill>
                <a:schemeClr val="dk1"/>
              </a:solidFill>
              <a:latin typeface="Calibri"/>
              <a:ea typeface="Calibri"/>
              <a:cs typeface="Calibri"/>
              <a:sym typeface="Calibri"/>
            </a:endParaRPr>
          </a:p>
        </p:txBody>
      </p:sp>
      <p:sp>
        <p:nvSpPr>
          <p:cNvPr id="212" name="Google Shape;212;p7"/>
          <p:cNvSpPr/>
          <p:nvPr/>
        </p:nvSpPr>
        <p:spPr>
          <a:xfrm>
            <a:off x="8092440" y="1810512"/>
            <a:ext cx="3429000" cy="1920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13" name="Google Shape;213;p7"/>
          <p:cNvSpPr/>
          <p:nvPr/>
        </p:nvSpPr>
        <p:spPr>
          <a:xfrm>
            <a:off x="8321040" y="2057400"/>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14" name="Google Shape;214;p7"/>
          <p:cNvSpPr txBox="1"/>
          <p:nvPr/>
        </p:nvSpPr>
        <p:spPr>
          <a:xfrm>
            <a:off x="8321040" y="2057400"/>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3</a:t>
            </a:r>
            <a:endParaRPr b="0" i="0" spc="0" sz="1800" u="none" cap="none" strike="noStrike">
              <a:solidFill>
                <a:schemeClr val="dk1"/>
              </a:solidFill>
              <a:latin typeface="Calibri"/>
              <a:ea typeface="Calibri"/>
              <a:cs typeface="Calibri"/>
              <a:sym typeface="Calibri"/>
            </a:endParaRPr>
          </a:p>
        </p:txBody>
      </p:sp>
      <p:sp>
        <p:nvSpPr>
          <p:cNvPr id="215" name="Google Shape;215;p7"/>
          <p:cNvSpPr txBox="1"/>
          <p:nvPr/>
        </p:nvSpPr>
        <p:spPr>
          <a:xfrm>
            <a:off x="8961120" y="1975104"/>
            <a:ext cx="237744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Lucrăm alături de mașini</a:t>
            </a:r>
            <a:endParaRPr b="0" i="0" spc="0" sz="1700" u="none" cap="none" strike="noStrike">
              <a:solidFill>
                <a:schemeClr val="dk1"/>
              </a:solidFill>
              <a:latin typeface="Calibri"/>
              <a:ea typeface="Calibri"/>
              <a:cs typeface="Calibri"/>
              <a:sym typeface="Calibri"/>
            </a:endParaRPr>
          </a:p>
        </p:txBody>
      </p:sp>
      <p:sp>
        <p:nvSpPr>
          <p:cNvPr id="216" name="Google Shape;216;p7"/>
          <p:cNvSpPr txBox="1"/>
          <p:nvPr/>
        </p:nvSpPr>
        <p:spPr>
          <a:xfrm>
            <a:off x="8321040" y="2706624"/>
            <a:ext cx="2971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Roboții și AI-ul devin colegi de echipă.</a:t>
            </a:r>
            <a:endParaRPr b="0" i="0" spc="0" sz="1400" u="none" cap="none" strike="noStrike">
              <a:solidFill>
                <a:schemeClr val="dk1"/>
              </a:solidFill>
              <a:latin typeface="Calibri"/>
              <a:ea typeface="Calibri"/>
              <a:cs typeface="Calibri"/>
              <a:sym typeface="Calibri"/>
            </a:endParaRPr>
          </a:p>
        </p:txBody>
      </p:sp>
      <p:sp>
        <p:nvSpPr>
          <p:cNvPr id="217" name="Google Shape;217;p7"/>
          <p:cNvSpPr txBox="1"/>
          <p:nvPr/>
        </p:nvSpPr>
        <p:spPr>
          <a:xfrm>
            <a:off x="8321040" y="3383280"/>
            <a:ext cx="297180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0" i="0" lang="en-US" spc="0" sz="1100" u="none" cap="none" strike="noStrike">
                <a:solidFill>
                  <a:schemeClr val="accent6"/>
                </a:solidFill>
                <a:latin typeface="Calibri"/>
                <a:ea typeface="Calibri"/>
                <a:cs typeface="Calibri"/>
                <a:sym typeface="Calibri"/>
              </a:rPr>
              <a:t>Deloitte, 2017</a:t>
            </a:r>
            <a:endParaRPr b="0" i="0" spc="0" sz="1100" u="none" cap="none" strike="noStrike">
              <a:solidFill>
                <a:schemeClr val="dk1"/>
              </a:solidFill>
              <a:latin typeface="Calibri"/>
              <a:ea typeface="Calibri"/>
              <a:cs typeface="Calibri"/>
              <a:sym typeface="Calibri"/>
            </a:endParaRPr>
          </a:p>
        </p:txBody>
      </p:sp>
      <p:sp>
        <p:nvSpPr>
          <p:cNvPr id="218" name="Google Shape;218;p7"/>
          <p:cNvSpPr/>
          <p:nvPr/>
        </p:nvSpPr>
        <p:spPr>
          <a:xfrm>
            <a:off x="685800" y="3895344"/>
            <a:ext cx="3429000" cy="1920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19" name="Google Shape;219;p7"/>
          <p:cNvSpPr/>
          <p:nvPr/>
        </p:nvSpPr>
        <p:spPr>
          <a:xfrm>
            <a:off x="914400" y="4142232"/>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20" name="Google Shape;220;p7"/>
          <p:cNvSpPr txBox="1"/>
          <p:nvPr/>
        </p:nvSpPr>
        <p:spPr>
          <a:xfrm>
            <a:off x="914400" y="4142232"/>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4</a:t>
            </a:r>
            <a:endParaRPr b="0" i="0" spc="0" sz="1800" u="none" cap="none" strike="noStrike">
              <a:solidFill>
                <a:schemeClr val="dk1"/>
              </a:solidFill>
              <a:latin typeface="Calibri"/>
              <a:ea typeface="Calibri"/>
              <a:cs typeface="Calibri"/>
              <a:sym typeface="Calibri"/>
            </a:endParaRPr>
          </a:p>
        </p:txBody>
      </p:sp>
      <p:sp>
        <p:nvSpPr>
          <p:cNvPr id="221" name="Google Shape;221;p7"/>
          <p:cNvSpPr txBox="1"/>
          <p:nvPr/>
        </p:nvSpPr>
        <p:spPr>
          <a:xfrm>
            <a:off x="1554480" y="4059936"/>
            <a:ext cx="237744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Rutina trece la mașini</a:t>
            </a:r>
            <a:endParaRPr b="0" i="0" spc="0" sz="1700" u="none" cap="none" strike="noStrike">
              <a:solidFill>
                <a:schemeClr val="dk1"/>
              </a:solidFill>
              <a:latin typeface="Calibri"/>
              <a:ea typeface="Calibri"/>
              <a:cs typeface="Calibri"/>
              <a:sym typeface="Calibri"/>
            </a:endParaRPr>
          </a:p>
        </p:txBody>
      </p:sp>
      <p:sp>
        <p:nvSpPr>
          <p:cNvPr id="222" name="Google Shape;222;p7"/>
          <p:cNvSpPr txBox="1"/>
          <p:nvPr/>
        </p:nvSpPr>
        <p:spPr>
          <a:xfrm>
            <a:off x="914400" y="4791456"/>
            <a:ext cx="2971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Oamenilor le rămân colaborarea, creativitatea și inițiativa.</a:t>
            </a:r>
            <a:endParaRPr b="0" i="0" spc="0" sz="1400" u="none" cap="none" strike="noStrike">
              <a:solidFill>
                <a:schemeClr val="dk1"/>
              </a:solidFill>
              <a:latin typeface="Calibri"/>
              <a:ea typeface="Calibri"/>
              <a:cs typeface="Calibri"/>
              <a:sym typeface="Calibri"/>
            </a:endParaRPr>
          </a:p>
        </p:txBody>
      </p:sp>
      <p:sp>
        <p:nvSpPr>
          <p:cNvPr id="223" name="Google Shape;223;p7"/>
          <p:cNvSpPr txBox="1"/>
          <p:nvPr/>
        </p:nvSpPr>
        <p:spPr>
          <a:xfrm>
            <a:off x="914400" y="5468112"/>
            <a:ext cx="297180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0" i="0" lang="en-US" spc="0" sz="1100" u="none" cap="none" strike="noStrike">
                <a:solidFill>
                  <a:schemeClr val="accent6"/>
                </a:solidFill>
                <a:latin typeface="Calibri"/>
                <a:ea typeface="Calibri"/>
                <a:cs typeface="Calibri"/>
                <a:sym typeface="Calibri"/>
              </a:rPr>
              <a:t>RSA, 2017</a:t>
            </a:r>
            <a:endParaRPr b="0" i="0" spc="0" sz="1100" u="none" cap="none" strike="noStrike">
              <a:solidFill>
                <a:schemeClr val="dk1"/>
              </a:solidFill>
              <a:latin typeface="Calibri"/>
              <a:ea typeface="Calibri"/>
              <a:cs typeface="Calibri"/>
              <a:sym typeface="Calibri"/>
            </a:endParaRPr>
          </a:p>
        </p:txBody>
      </p:sp>
      <p:sp>
        <p:nvSpPr>
          <p:cNvPr id="224" name="Google Shape;224;p7"/>
          <p:cNvSpPr/>
          <p:nvPr/>
        </p:nvSpPr>
        <p:spPr>
          <a:xfrm>
            <a:off x="4389120" y="3895344"/>
            <a:ext cx="3429000" cy="1920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25" name="Google Shape;225;p7"/>
          <p:cNvSpPr/>
          <p:nvPr/>
        </p:nvSpPr>
        <p:spPr>
          <a:xfrm>
            <a:off x="4617720" y="4142232"/>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26" name="Google Shape;226;p7"/>
          <p:cNvSpPr txBox="1"/>
          <p:nvPr/>
        </p:nvSpPr>
        <p:spPr>
          <a:xfrm>
            <a:off x="4617720" y="4142232"/>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5</a:t>
            </a:r>
            <a:endParaRPr b="0" i="0" spc="0" sz="1800" u="none" cap="none" strike="noStrike">
              <a:solidFill>
                <a:schemeClr val="dk1"/>
              </a:solidFill>
              <a:latin typeface="Calibri"/>
              <a:ea typeface="Calibri"/>
              <a:cs typeface="Calibri"/>
              <a:sym typeface="Calibri"/>
            </a:endParaRPr>
          </a:p>
        </p:txBody>
      </p:sp>
      <p:sp>
        <p:nvSpPr>
          <p:cNvPr id="227" name="Google Shape;227;p7"/>
          <p:cNvSpPr txBox="1"/>
          <p:nvPr/>
        </p:nvSpPr>
        <p:spPr>
          <a:xfrm>
            <a:off x="5257800" y="4059936"/>
            <a:ext cx="237744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Munca devine flexibilă</a:t>
            </a:r>
            <a:endParaRPr b="0" i="0" spc="0" sz="1700" u="none" cap="none" strike="noStrike">
              <a:solidFill>
                <a:schemeClr val="dk1"/>
              </a:solidFill>
              <a:latin typeface="Calibri"/>
              <a:ea typeface="Calibri"/>
              <a:cs typeface="Calibri"/>
              <a:sym typeface="Calibri"/>
            </a:endParaRPr>
          </a:p>
        </p:txBody>
      </p:sp>
      <p:sp>
        <p:nvSpPr>
          <p:cNvPr id="228" name="Google Shape;228;p7"/>
          <p:cNvSpPr txBox="1"/>
          <p:nvPr/>
        </p:nvSpPr>
        <p:spPr>
          <a:xfrm>
            <a:off x="4617720" y="4791456"/>
            <a:ext cx="2971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Mai puține contracte clasice, mai multe proiecte și platforme.</a:t>
            </a:r>
            <a:endParaRPr b="0" i="0" spc="0" sz="1400" u="none" cap="none" strike="noStrike">
              <a:solidFill>
                <a:schemeClr val="dk1"/>
              </a:solidFill>
              <a:latin typeface="Calibri"/>
              <a:ea typeface="Calibri"/>
              <a:cs typeface="Calibri"/>
              <a:sym typeface="Calibri"/>
            </a:endParaRPr>
          </a:p>
        </p:txBody>
      </p:sp>
      <p:sp>
        <p:nvSpPr>
          <p:cNvPr id="229" name="Google Shape;229;p7"/>
          <p:cNvSpPr txBox="1"/>
          <p:nvPr/>
        </p:nvSpPr>
        <p:spPr>
          <a:xfrm>
            <a:off x="4617720" y="5468112"/>
            <a:ext cx="297180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0" i="0" lang="en-US" spc="0" sz="1100" u="none" cap="none" strike="noStrike">
                <a:solidFill>
                  <a:schemeClr val="accent6"/>
                </a:solidFill>
                <a:latin typeface="Calibri"/>
                <a:ea typeface="Calibri"/>
                <a:cs typeface="Calibri"/>
                <a:sym typeface="Calibri"/>
              </a:rPr>
              <a:t>RSA, 2017</a:t>
            </a:r>
            <a:endParaRPr b="0" i="0" spc="0" sz="1100" u="none" cap="none" strike="noStrike">
              <a:solidFill>
                <a:schemeClr val="dk1"/>
              </a:solidFill>
              <a:latin typeface="Calibri"/>
              <a:ea typeface="Calibri"/>
              <a:cs typeface="Calibri"/>
              <a:sym typeface="Calibri"/>
            </a:endParaRPr>
          </a:p>
        </p:txBody>
      </p:sp>
      <p:sp>
        <p:nvSpPr>
          <p:cNvPr id="230" name="Google Shape;230;p7"/>
          <p:cNvSpPr/>
          <p:nvPr/>
        </p:nvSpPr>
        <p:spPr>
          <a:xfrm>
            <a:off x="8092440" y="3895344"/>
            <a:ext cx="3429000" cy="1920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31" name="Google Shape;231;p7"/>
          <p:cNvSpPr/>
          <p:nvPr/>
        </p:nvSpPr>
        <p:spPr>
          <a:xfrm>
            <a:off x="8321040" y="4142232"/>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32" name="Google Shape;232;p7"/>
          <p:cNvSpPr txBox="1"/>
          <p:nvPr/>
        </p:nvSpPr>
        <p:spPr>
          <a:xfrm>
            <a:off x="8321040" y="4142232"/>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6</a:t>
            </a:r>
            <a:endParaRPr b="0" i="0" spc="0" sz="1800" u="none" cap="none" strike="noStrike">
              <a:solidFill>
                <a:schemeClr val="dk1"/>
              </a:solidFill>
              <a:latin typeface="Calibri"/>
              <a:ea typeface="Calibri"/>
              <a:cs typeface="Calibri"/>
              <a:sym typeface="Calibri"/>
            </a:endParaRPr>
          </a:p>
        </p:txBody>
      </p:sp>
      <p:sp>
        <p:nvSpPr>
          <p:cNvPr id="233" name="Google Shape;233;p7"/>
          <p:cNvSpPr txBox="1"/>
          <p:nvPr/>
        </p:nvSpPr>
        <p:spPr>
          <a:xfrm>
            <a:off x="8961120" y="4059936"/>
            <a:ext cx="237744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Granițele dintre joburi se estompează</a:t>
            </a:r>
            <a:endParaRPr b="0" i="0" spc="0" sz="1700" u="none" cap="none" strike="noStrike">
              <a:solidFill>
                <a:schemeClr val="dk1"/>
              </a:solidFill>
              <a:latin typeface="Calibri"/>
              <a:ea typeface="Calibri"/>
              <a:cs typeface="Calibri"/>
              <a:sym typeface="Calibri"/>
            </a:endParaRPr>
          </a:p>
        </p:txBody>
      </p:sp>
      <p:sp>
        <p:nvSpPr>
          <p:cNvPr id="234" name="Google Shape;234;p7"/>
          <p:cNvSpPr txBox="1"/>
          <p:nvPr/>
        </p:nvSpPr>
        <p:spPr>
          <a:xfrm>
            <a:off x="8321040" y="4791456"/>
            <a:ext cx="2971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Industriile se amestecă, apar mereu meserii noi.</a:t>
            </a:r>
            <a:endParaRPr b="0" i="0" spc="0" sz="1400" u="none" cap="none" strike="noStrike">
              <a:solidFill>
                <a:schemeClr val="dk1"/>
              </a:solidFill>
              <a:latin typeface="Calibri"/>
              <a:ea typeface="Calibri"/>
              <a:cs typeface="Calibri"/>
              <a:sym typeface="Calibri"/>
            </a:endParaRPr>
          </a:p>
        </p:txBody>
      </p:sp>
      <p:sp>
        <p:nvSpPr>
          <p:cNvPr id="235" name="Google Shape;235;p7"/>
          <p:cNvSpPr txBox="1"/>
          <p:nvPr/>
        </p:nvSpPr>
        <p:spPr>
          <a:xfrm>
            <a:off x="8321040" y="5468112"/>
            <a:ext cx="297180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0" i="0" lang="en-US" spc="0" sz="1100" u="none" cap="none" strike="noStrike">
                <a:solidFill>
                  <a:schemeClr val="accent6"/>
                </a:solidFill>
                <a:latin typeface="Calibri"/>
                <a:ea typeface="Calibri"/>
                <a:cs typeface="Calibri"/>
                <a:sym typeface="Calibri"/>
              </a:rPr>
              <a:t>WEF, 2017</a:t>
            </a:r>
            <a:endParaRPr b="0" i="0" spc="0" sz="1100" u="none" cap="none" strike="noStrike">
              <a:solidFill>
                <a:schemeClr val="dk1"/>
              </a:solidFill>
              <a:latin typeface="Calibri"/>
              <a:ea typeface="Calibri"/>
              <a:cs typeface="Calibri"/>
              <a:sym typeface="Calibri"/>
            </a:endParaRPr>
          </a:p>
        </p:txBody>
      </p:sp>
      <p:sp>
        <p:nvSpPr>
          <p:cNvPr id="236" name="Google Shape;236;p7"/>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Buchanan et al. (2018), Deloitte (2017)</a:t>
            </a:r>
            <a:endParaRPr sz="1000"/>
          </a:p>
        </p:txBody>
      </p:sp>
      <p:sp>
        <p:nvSpPr>
          <p:cNvPr id="237" name="Google Shape;237;p7"/>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8"/>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Până în 2030, munca se împarte în trei</a:t>
            </a:r>
            <a:endParaRPr sz="3200"/>
          </a:p>
        </p:txBody>
      </p:sp>
      <p:sp>
        <p:nvSpPr>
          <p:cNvPr id="244" name="Google Shape;244;p8"/>
          <p:cNvSpPr/>
          <p:nvPr/>
        </p:nvSpPr>
        <p:spPr>
          <a:xfrm>
            <a:off x="2194560" y="1901952"/>
            <a:ext cx="237744" cy="237744"/>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45" name="Google Shape;245;p8"/>
          <p:cNvSpPr txBox="1"/>
          <p:nvPr/>
        </p:nvSpPr>
        <p:spPr>
          <a:xfrm>
            <a:off x="2523744" y="1828800"/>
            <a:ext cx="210312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Mai ales oameni</a:t>
            </a:r>
            <a:endParaRPr b="0" i="0" spc="0" sz="1500" u="none" cap="none" strike="noStrike">
              <a:solidFill>
                <a:schemeClr val="dk1"/>
              </a:solidFill>
              <a:latin typeface="Calibri"/>
              <a:ea typeface="Calibri"/>
              <a:cs typeface="Calibri"/>
              <a:sym typeface="Calibri"/>
            </a:endParaRPr>
          </a:p>
        </p:txBody>
      </p:sp>
      <p:sp>
        <p:nvSpPr>
          <p:cNvPr id="246" name="Google Shape;246;p8"/>
          <p:cNvSpPr/>
          <p:nvPr/>
        </p:nvSpPr>
        <p:spPr>
          <a:xfrm>
            <a:off x="4526280" y="1901952"/>
            <a:ext cx="237744" cy="237744"/>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47" name="Google Shape;247;p8"/>
          <p:cNvSpPr txBox="1"/>
          <p:nvPr/>
        </p:nvSpPr>
        <p:spPr>
          <a:xfrm>
            <a:off x="4855464" y="1828800"/>
            <a:ext cx="32004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Oameni și tehnologie împreună</a:t>
            </a:r>
            <a:endParaRPr b="0" i="0" spc="0" sz="1500" u="none" cap="none" strike="noStrike">
              <a:solidFill>
                <a:schemeClr val="dk1"/>
              </a:solidFill>
              <a:latin typeface="Calibri"/>
              <a:ea typeface="Calibri"/>
              <a:cs typeface="Calibri"/>
              <a:sym typeface="Calibri"/>
            </a:endParaRPr>
          </a:p>
        </p:txBody>
      </p:sp>
      <p:sp>
        <p:nvSpPr>
          <p:cNvPr id="248" name="Google Shape;248;p8"/>
          <p:cNvSpPr/>
          <p:nvPr/>
        </p:nvSpPr>
        <p:spPr>
          <a:xfrm>
            <a:off x="7955280" y="1901952"/>
            <a:ext cx="237744" cy="237744"/>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49" name="Google Shape;249;p8"/>
          <p:cNvSpPr txBox="1"/>
          <p:nvPr/>
        </p:nvSpPr>
        <p:spPr>
          <a:xfrm>
            <a:off x="8284464" y="1828800"/>
            <a:ext cx="23774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Mai ales tehnologie</a:t>
            </a:r>
            <a:endParaRPr b="0" i="0" spc="0" sz="1500" u="none" cap="none" strike="noStrike">
              <a:solidFill>
                <a:schemeClr val="dk1"/>
              </a:solidFill>
              <a:latin typeface="Calibri"/>
              <a:ea typeface="Calibri"/>
              <a:cs typeface="Calibri"/>
              <a:sym typeface="Calibri"/>
            </a:endParaRPr>
          </a:p>
        </p:txBody>
      </p:sp>
      <p:sp>
        <p:nvSpPr>
          <p:cNvPr id="250" name="Google Shape;250;p8"/>
          <p:cNvSpPr txBox="1"/>
          <p:nvPr/>
        </p:nvSpPr>
        <p:spPr>
          <a:xfrm>
            <a:off x="685800" y="2423160"/>
            <a:ext cx="1371600" cy="8686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600"/>
              <a:buFont typeface="Cambria"/>
              <a:buNone/>
            </a:pPr>
            <a:r>
              <a:rPr b="1" i="0" lang="en-US" spc="0" sz="2600" u="none" cap="none" strike="noStrike">
                <a:solidFill>
                  <a:schemeClr val="dk2"/>
                </a:solidFill>
                <a:latin typeface="Cambria"/>
                <a:ea typeface="Cambria"/>
                <a:cs typeface="Cambria"/>
                <a:sym typeface="Cambria"/>
              </a:rPr>
              <a:t>Azi</a:t>
            </a:r>
            <a:endParaRPr b="0" i="0" spc="0" sz="2600" u="none" cap="none" strike="noStrike">
              <a:solidFill>
                <a:schemeClr val="dk1"/>
              </a:solidFill>
              <a:latin typeface="Calibri"/>
              <a:ea typeface="Calibri"/>
              <a:cs typeface="Calibri"/>
              <a:sym typeface="Calibri"/>
            </a:endParaRPr>
          </a:p>
        </p:txBody>
      </p:sp>
      <p:sp>
        <p:nvSpPr>
          <p:cNvPr id="251" name="Google Shape;251;p8"/>
          <p:cNvSpPr/>
          <p:nvPr/>
        </p:nvSpPr>
        <p:spPr>
          <a:xfrm>
            <a:off x="2194560" y="2423160"/>
            <a:ext cx="4391337" cy="86868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52" name="Google Shape;252;p8"/>
          <p:cNvSpPr txBox="1"/>
          <p:nvPr/>
        </p:nvSpPr>
        <p:spPr>
          <a:xfrm>
            <a:off x="2194560" y="2423160"/>
            <a:ext cx="4391337" cy="8686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2000"/>
              <a:buFont typeface="Cambria"/>
              <a:buNone/>
            </a:pPr>
            <a:r>
              <a:rPr b="1" i="0" lang="en-US" spc="0" sz="2000" u="none" cap="none" strike="noStrike">
                <a:solidFill>
                  <a:schemeClr val="lt1"/>
                </a:solidFill>
                <a:latin typeface="Cambria"/>
                <a:ea typeface="Cambria"/>
                <a:cs typeface="Cambria"/>
                <a:sym typeface="Cambria"/>
              </a:rPr>
              <a:t>47%</a:t>
            </a:r>
            <a:endParaRPr b="0" i="0" spc="0" sz="2000" u="none" cap="none" strike="noStrike">
              <a:solidFill>
                <a:schemeClr val="dk1"/>
              </a:solidFill>
              <a:latin typeface="Calibri"/>
              <a:ea typeface="Calibri"/>
              <a:cs typeface="Calibri"/>
              <a:sym typeface="Calibri"/>
            </a:endParaRPr>
          </a:p>
        </p:txBody>
      </p:sp>
      <p:sp>
        <p:nvSpPr>
          <p:cNvPr id="253" name="Google Shape;253;p8"/>
          <p:cNvSpPr/>
          <p:nvPr/>
        </p:nvSpPr>
        <p:spPr>
          <a:xfrm>
            <a:off x="6622473" y="2423160"/>
            <a:ext cx="2789751" cy="86868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54" name="Google Shape;254;p8"/>
          <p:cNvSpPr txBox="1"/>
          <p:nvPr/>
        </p:nvSpPr>
        <p:spPr>
          <a:xfrm>
            <a:off x="6622473" y="2423160"/>
            <a:ext cx="2789751" cy="8686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2000"/>
              <a:buFont typeface="Cambria"/>
              <a:buNone/>
            </a:pPr>
            <a:r>
              <a:rPr b="1" i="0" lang="en-US" spc="0" sz="2000" u="none" cap="none" strike="noStrike">
                <a:solidFill>
                  <a:schemeClr val="lt1"/>
                </a:solidFill>
                <a:latin typeface="Cambria"/>
                <a:ea typeface="Cambria"/>
                <a:cs typeface="Cambria"/>
                <a:sym typeface="Cambria"/>
              </a:rPr>
              <a:t>30%</a:t>
            </a:r>
            <a:endParaRPr b="0" i="0" spc="0" sz="2000" u="none" cap="none" strike="noStrike">
              <a:solidFill>
                <a:schemeClr val="dk1"/>
              </a:solidFill>
              <a:latin typeface="Calibri"/>
              <a:ea typeface="Calibri"/>
              <a:cs typeface="Calibri"/>
              <a:sym typeface="Calibri"/>
            </a:endParaRPr>
          </a:p>
        </p:txBody>
      </p:sp>
      <p:sp>
        <p:nvSpPr>
          <p:cNvPr id="255" name="Google Shape;255;p8"/>
          <p:cNvSpPr/>
          <p:nvPr/>
        </p:nvSpPr>
        <p:spPr>
          <a:xfrm>
            <a:off x="9448800" y="2423160"/>
            <a:ext cx="2036064" cy="86868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56" name="Google Shape;256;p8"/>
          <p:cNvSpPr txBox="1"/>
          <p:nvPr/>
        </p:nvSpPr>
        <p:spPr>
          <a:xfrm>
            <a:off x="9448800" y="2423160"/>
            <a:ext cx="2036064" cy="8686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2000"/>
              <a:buFont typeface="Cambria"/>
              <a:buNone/>
            </a:pPr>
            <a:r>
              <a:rPr b="1" i="0" lang="en-US" spc="0" sz="2000" u="none" cap="none" strike="noStrike">
                <a:solidFill>
                  <a:schemeClr val="dk2"/>
                </a:solidFill>
                <a:latin typeface="Cambria"/>
                <a:ea typeface="Cambria"/>
                <a:cs typeface="Cambria"/>
                <a:sym typeface="Cambria"/>
              </a:rPr>
              <a:t>22%</a:t>
            </a:r>
            <a:endParaRPr b="0" i="0" spc="0" sz="2000" u="none" cap="none" strike="noStrike">
              <a:solidFill>
                <a:schemeClr val="dk1"/>
              </a:solidFill>
              <a:latin typeface="Calibri"/>
              <a:ea typeface="Calibri"/>
              <a:cs typeface="Calibri"/>
              <a:sym typeface="Calibri"/>
            </a:endParaRPr>
          </a:p>
        </p:txBody>
      </p:sp>
      <p:sp>
        <p:nvSpPr>
          <p:cNvPr id="257" name="Google Shape;257;p8"/>
          <p:cNvSpPr txBox="1"/>
          <p:nvPr/>
        </p:nvSpPr>
        <p:spPr>
          <a:xfrm>
            <a:off x="685800" y="3520440"/>
            <a:ext cx="1371600" cy="8686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600"/>
              <a:buFont typeface="Cambria"/>
              <a:buNone/>
            </a:pPr>
            <a:r>
              <a:rPr b="1" i="0" lang="en-US" spc="0" sz="2600" u="none" cap="none" strike="noStrike">
                <a:solidFill>
                  <a:schemeClr val="dk2"/>
                </a:solidFill>
                <a:latin typeface="Cambria"/>
                <a:ea typeface="Cambria"/>
                <a:cs typeface="Cambria"/>
                <a:sym typeface="Cambria"/>
              </a:rPr>
              <a:t>2030</a:t>
            </a:r>
            <a:endParaRPr b="0" i="0" spc="0" sz="2600" u="none" cap="none" strike="noStrike">
              <a:solidFill>
                <a:schemeClr val="dk1"/>
              </a:solidFill>
              <a:latin typeface="Calibri"/>
              <a:ea typeface="Calibri"/>
              <a:cs typeface="Calibri"/>
              <a:sym typeface="Calibri"/>
            </a:endParaRPr>
          </a:p>
        </p:txBody>
      </p:sp>
      <p:sp>
        <p:nvSpPr>
          <p:cNvPr id="258" name="Google Shape;258;p8"/>
          <p:cNvSpPr/>
          <p:nvPr/>
        </p:nvSpPr>
        <p:spPr>
          <a:xfrm>
            <a:off x="2194560" y="3520440"/>
            <a:ext cx="3072384" cy="86868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59" name="Google Shape;259;p8"/>
          <p:cNvSpPr txBox="1"/>
          <p:nvPr/>
        </p:nvSpPr>
        <p:spPr>
          <a:xfrm>
            <a:off x="2194560" y="3520440"/>
            <a:ext cx="3072384" cy="8686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2000"/>
              <a:buFont typeface="Cambria"/>
              <a:buNone/>
            </a:pPr>
            <a:r>
              <a:rPr b="1" i="0" lang="en-US" spc="0" sz="2000" u="none" cap="none" strike="noStrike">
                <a:solidFill>
                  <a:schemeClr val="lt1"/>
                </a:solidFill>
                <a:latin typeface="Cambria"/>
                <a:ea typeface="Cambria"/>
                <a:cs typeface="Cambria"/>
                <a:sym typeface="Cambria"/>
              </a:rPr>
              <a:t>≈ 1/3</a:t>
            </a:r>
            <a:endParaRPr b="0" i="0" spc="0" sz="2000" u="none" cap="none" strike="noStrike">
              <a:solidFill>
                <a:schemeClr val="dk1"/>
              </a:solidFill>
              <a:latin typeface="Calibri"/>
              <a:ea typeface="Calibri"/>
              <a:cs typeface="Calibri"/>
              <a:sym typeface="Calibri"/>
            </a:endParaRPr>
          </a:p>
        </p:txBody>
      </p:sp>
      <p:sp>
        <p:nvSpPr>
          <p:cNvPr id="260" name="Google Shape;260;p8"/>
          <p:cNvSpPr/>
          <p:nvPr/>
        </p:nvSpPr>
        <p:spPr>
          <a:xfrm>
            <a:off x="5303520" y="3520440"/>
            <a:ext cx="3072384" cy="86868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1" name="Google Shape;261;p8"/>
          <p:cNvSpPr txBox="1"/>
          <p:nvPr/>
        </p:nvSpPr>
        <p:spPr>
          <a:xfrm>
            <a:off x="5303520" y="3520440"/>
            <a:ext cx="3072384" cy="8686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2000"/>
              <a:buFont typeface="Cambria"/>
              <a:buNone/>
            </a:pPr>
            <a:r>
              <a:rPr b="1" i="0" lang="en-US" spc="0" sz="2000" u="none" cap="none" strike="noStrike">
                <a:solidFill>
                  <a:schemeClr val="lt1"/>
                </a:solidFill>
                <a:latin typeface="Cambria"/>
                <a:ea typeface="Cambria"/>
                <a:cs typeface="Cambria"/>
                <a:sym typeface="Cambria"/>
              </a:rPr>
              <a:t>≈ 1/3</a:t>
            </a:r>
            <a:endParaRPr b="0" i="0" spc="0" sz="2000" u="none" cap="none" strike="noStrike">
              <a:solidFill>
                <a:schemeClr val="dk1"/>
              </a:solidFill>
              <a:latin typeface="Calibri"/>
              <a:ea typeface="Calibri"/>
              <a:cs typeface="Calibri"/>
              <a:sym typeface="Calibri"/>
            </a:endParaRPr>
          </a:p>
        </p:txBody>
      </p:sp>
      <p:sp>
        <p:nvSpPr>
          <p:cNvPr id="262" name="Google Shape;262;p8"/>
          <p:cNvSpPr/>
          <p:nvPr/>
        </p:nvSpPr>
        <p:spPr>
          <a:xfrm>
            <a:off x="8412480" y="3520440"/>
            <a:ext cx="3072384" cy="86868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3" name="Google Shape;263;p8"/>
          <p:cNvSpPr txBox="1"/>
          <p:nvPr/>
        </p:nvSpPr>
        <p:spPr>
          <a:xfrm>
            <a:off x="8412480" y="3520440"/>
            <a:ext cx="3072384" cy="86868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2000"/>
              <a:buFont typeface="Cambria"/>
              <a:buNone/>
            </a:pPr>
            <a:r>
              <a:rPr b="1" i="0" lang="en-US" spc="0" sz="2000" u="none" cap="none" strike="noStrike">
                <a:solidFill>
                  <a:schemeClr val="dk2"/>
                </a:solidFill>
                <a:latin typeface="Cambria"/>
                <a:ea typeface="Cambria"/>
                <a:cs typeface="Cambria"/>
                <a:sym typeface="Cambria"/>
              </a:rPr>
              <a:t>≈ 1/3</a:t>
            </a:r>
            <a:endParaRPr b="0" i="0" spc="0" sz="2000" u="none" cap="none" strike="noStrike">
              <a:solidFill>
                <a:schemeClr val="dk1"/>
              </a:solidFill>
              <a:latin typeface="Calibri"/>
              <a:ea typeface="Calibri"/>
              <a:cs typeface="Calibri"/>
              <a:sym typeface="Calibri"/>
            </a:endParaRPr>
          </a:p>
        </p:txBody>
      </p:sp>
      <p:sp>
        <p:nvSpPr>
          <p:cNvPr id="264" name="Google Shape;264;p8"/>
          <p:cNvSpPr/>
          <p:nvPr/>
        </p:nvSpPr>
        <p:spPr>
          <a:xfrm>
            <a:off x="685800" y="4709160"/>
            <a:ext cx="5303520" cy="132588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5" name="Google Shape;265;p8"/>
          <p:cNvSpPr txBox="1"/>
          <p:nvPr/>
        </p:nvSpPr>
        <p:spPr>
          <a:xfrm>
            <a:off x="960120" y="4754880"/>
            <a:ext cx="4846320" cy="12344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2400"/>
              <a:buFont typeface="Cambria"/>
              <a:buNone/>
            </a:pPr>
            <a:r>
              <a:rPr b="1" i="0" lang="en-US" spc="0" sz="2400" u="none" cap="none" strike="noStrike">
                <a:solidFill>
                  <a:schemeClr val="accent1"/>
                </a:solidFill>
                <a:latin typeface="Cambria"/>
                <a:ea typeface="Cambria"/>
                <a:cs typeface="Cambria"/>
                <a:sym typeface="Cambria"/>
              </a:rPr>
              <a:t>86%</a:t>
            </a:r>
            <a:r>
              <a:rPr b="0" i="0" lang="en-US" spc="0" sz="1700" u="none" cap="none" strike="noStrike">
                <a:solidFill>
                  <a:schemeClr val="lt1"/>
                </a:solidFill>
                <a:latin typeface="Calibri"/>
                <a:ea typeface="Calibri"/>
                <a:cs typeface="Calibri"/>
                <a:sym typeface="Calibri"/>
              </a:rPr>
              <a:t> dintre angajatori se așteaptă ca AI-ul să le transforme afacerea până în 203</a:t>
            </a:r>
            <a:r>
              <a:rPr lang="en-US" sz="1700">
                <a:solidFill>
                  <a:schemeClr val="lt1"/>
                </a:solidFill>
                <a:latin typeface="Calibri"/>
                <a:ea typeface="Calibri"/>
                <a:cs typeface="Calibri"/>
                <a:sym typeface="Calibri"/>
              </a:rPr>
              <a:t>5</a:t>
            </a:r>
            <a:r>
              <a:rPr b="0" i="0" lang="en-US" spc="0" sz="1700" u="none" cap="none" strike="noStrike">
                <a:solidFill>
                  <a:schemeClr val="lt1"/>
                </a:solidFill>
                <a:latin typeface="Calibri"/>
                <a:ea typeface="Calibri"/>
                <a:cs typeface="Calibri"/>
                <a:sym typeface="Calibri"/>
              </a:rPr>
              <a:t>.</a:t>
            </a:r>
            <a:endParaRPr b="0" i="0" spc="0" sz="2400" u="none" cap="none" strike="noStrike">
              <a:solidFill>
                <a:schemeClr val="dk1"/>
              </a:solidFill>
              <a:latin typeface="Calibri"/>
              <a:ea typeface="Calibri"/>
              <a:cs typeface="Calibri"/>
              <a:sym typeface="Calibri"/>
            </a:endParaRPr>
          </a:p>
        </p:txBody>
      </p:sp>
      <p:sp>
        <p:nvSpPr>
          <p:cNvPr id="266" name="Google Shape;266;p8"/>
          <p:cNvSpPr/>
          <p:nvPr/>
        </p:nvSpPr>
        <p:spPr>
          <a:xfrm>
            <a:off x="6217920" y="4709160"/>
            <a:ext cx="5303520" cy="13258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7" name="Google Shape;267;p8"/>
          <p:cNvSpPr txBox="1"/>
          <p:nvPr/>
        </p:nvSpPr>
        <p:spPr>
          <a:xfrm>
            <a:off x="6492240" y="4754880"/>
            <a:ext cx="4846320" cy="12344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400"/>
              <a:buFont typeface="Cambria"/>
              <a:buNone/>
            </a:pPr>
            <a:r>
              <a:rPr b="1" i="0" lang="en-US" spc="0" sz="2400" u="none" cap="none" strike="noStrike">
                <a:solidFill>
                  <a:schemeClr val="dk2"/>
                </a:solidFill>
                <a:latin typeface="Cambria"/>
                <a:ea typeface="Cambria"/>
                <a:cs typeface="Cambria"/>
                <a:sym typeface="Cambria"/>
              </a:rPr>
              <a:t>Două treimi</a:t>
            </a:r>
            <a:r>
              <a:rPr b="0" i="0" lang="en-US" spc="0" sz="1700" u="none" cap="none" strike="noStrike">
                <a:solidFill>
                  <a:schemeClr val="dk1"/>
                </a:solidFill>
                <a:latin typeface="Calibri"/>
                <a:ea typeface="Calibri"/>
                <a:cs typeface="Calibri"/>
                <a:sym typeface="Calibri"/>
              </a:rPr>
              <a:t> din muncă vor cere în continuare oameni: singuri sau împreună cu tehnologia.</a:t>
            </a:r>
            <a:endParaRPr b="0" i="0" spc="0" sz="2400" u="none" cap="none" strike="noStrike">
              <a:solidFill>
                <a:schemeClr val="dk1"/>
              </a:solidFill>
              <a:latin typeface="Calibri"/>
              <a:ea typeface="Calibri"/>
              <a:cs typeface="Calibri"/>
              <a:sym typeface="Calibri"/>
            </a:endParaRPr>
          </a:p>
        </p:txBody>
      </p:sp>
      <p:sp>
        <p:nvSpPr>
          <p:cNvPr id="268" name="Google Shape;268;p8"/>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World Economic Forum (2025), The Future of Jobs Report — estimările angajatorilor privind sarcinile de lucru</a:t>
            </a:r>
            <a:endParaRPr sz="1000"/>
          </a:p>
        </p:txBody>
      </p:sp>
      <p:sp>
        <p:nvSpPr>
          <p:cNvPr id="269" name="Google Shape;269;p8"/>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9"/>
          <p:cNvSpPr txBox="1"/>
          <p:nvPr>
            <p:ph type="title"/>
          </p:nvPr>
        </p:nvSpPr>
        <p:spPr>
          <a:xfrm>
            <a:off x="678175" y="625930"/>
            <a:ext cx="10835700" cy="21030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1"/>
              </a:buClr>
              <a:buSzPts val="3600"/>
              <a:buFont typeface="Cambria"/>
              <a:buNone/>
            </a:pPr>
            <a:r>
              <a:rPr b="1" lang="en-US" sz="3600">
                <a:solidFill>
                  <a:schemeClr val="accent1"/>
                </a:solidFill>
              </a:rPr>
              <a:t>60%</a:t>
            </a:r>
            <a:r>
              <a:rPr lang="en-US" sz="3600">
                <a:solidFill>
                  <a:schemeClr val="lt1"/>
                </a:solidFill>
              </a:rPr>
              <a:t> din locurile de muncă din 2018 erau în profesii care nu existau în 1940</a:t>
            </a:r>
            <a:endParaRPr sz="3600"/>
          </a:p>
        </p:txBody>
      </p:sp>
      <p:sp>
        <p:nvSpPr>
          <p:cNvPr id="276" name="Google Shape;276;p9"/>
          <p:cNvSpPr/>
          <p:nvPr/>
        </p:nvSpPr>
        <p:spPr>
          <a:xfrm>
            <a:off x="685800" y="3401568"/>
            <a:ext cx="10835640"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77" name="Google Shape;277;p9"/>
          <p:cNvSpPr/>
          <p:nvPr/>
        </p:nvSpPr>
        <p:spPr>
          <a:xfrm>
            <a:off x="685800" y="3401568"/>
            <a:ext cx="6501384"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78" name="Google Shape;278;p9"/>
          <p:cNvSpPr txBox="1"/>
          <p:nvPr/>
        </p:nvSpPr>
        <p:spPr>
          <a:xfrm>
            <a:off x="8778240" y="3584448"/>
            <a:ext cx="27432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accent5"/>
              </a:buClr>
              <a:buSzPts val="1300"/>
              <a:buFont typeface="Calibri"/>
              <a:buNone/>
            </a:pPr>
            <a:r>
              <a:rPr b="0" i="0" lang="en-US" spc="0" sz="1300" u="none" cap="none" strike="noStrike">
                <a:solidFill>
                  <a:schemeClr val="accent5"/>
                </a:solidFill>
                <a:latin typeface="Calibri"/>
                <a:ea typeface="Calibri"/>
                <a:cs typeface="Calibri"/>
                <a:sym typeface="Calibri"/>
              </a:rPr>
              <a:t>60 din 100 de locuri de muncă</a:t>
            </a:r>
            <a:endParaRPr b="0" i="0" spc="0" sz="1300" u="none" cap="none" strike="noStrike">
              <a:solidFill>
                <a:schemeClr val="dk1"/>
              </a:solidFill>
              <a:latin typeface="Calibri"/>
              <a:ea typeface="Calibri"/>
              <a:cs typeface="Calibri"/>
              <a:sym typeface="Calibri"/>
            </a:endParaRPr>
          </a:p>
        </p:txBody>
      </p:sp>
      <p:sp>
        <p:nvSpPr>
          <p:cNvPr id="279" name="Google Shape;279;p9"/>
          <p:cNvSpPr txBox="1"/>
          <p:nvPr/>
        </p:nvSpPr>
        <p:spPr>
          <a:xfrm>
            <a:off x="685800" y="4041648"/>
            <a:ext cx="5349240" cy="2011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libri"/>
              <a:buNone/>
            </a:pPr>
            <a:r>
              <a:rPr lang="en-US" sz="2100">
                <a:solidFill>
                  <a:schemeClr val="lt1"/>
                </a:solidFill>
                <a:latin typeface="Cambria"/>
                <a:ea typeface="Cambria"/>
                <a:cs typeface="Cambria"/>
                <a:sym typeface="Cambria"/>
              </a:rPr>
              <a:t>Profesiile</a:t>
            </a:r>
            <a:r>
              <a:rPr b="0" i="0" lang="en-US" spc="0" sz="2100" u="none" cap="none" strike="noStrike">
                <a:solidFill>
                  <a:schemeClr val="lt1"/>
                </a:solidFill>
                <a:latin typeface="Cambria"/>
                <a:ea typeface="Cambria"/>
                <a:cs typeface="Cambria"/>
                <a:sym typeface="Cambria"/>
              </a:rPr>
              <a:t> noi apar continuu, iar cele vechi își schimbă conținutul.</a:t>
            </a:r>
            <a:endParaRPr b="0" i="0" spc="0" sz="2100" u="none" cap="none" strike="noStrike">
              <a:solidFill>
                <a:schemeClr val="dk1"/>
              </a:solidFill>
              <a:latin typeface="Cambria"/>
              <a:ea typeface="Cambria"/>
              <a:cs typeface="Cambria"/>
              <a:sym typeface="Cambria"/>
            </a:endParaRPr>
          </a:p>
          <a:p>
            <a:pPr indent="0" lvl="0" marL="0" marR="0" rtl="0" algn="l">
              <a:lnSpc>
                <a:spcPct val="100000"/>
              </a:lnSpc>
              <a:spcBef>
                <a:spcPts val="1000"/>
              </a:spcBef>
              <a:spcAft>
                <a:spcPts val="0"/>
              </a:spcAft>
              <a:buClr>
                <a:schemeClr val="accent1"/>
              </a:buClr>
              <a:buSzPts val="1700"/>
              <a:buFont typeface="Calibri"/>
              <a:buNone/>
            </a:pPr>
            <a:r>
              <a:rPr b="1" i="0" lang="en-US" spc="0" sz="2100" u="none" cap="none" strike="noStrike">
                <a:solidFill>
                  <a:schemeClr val="accent1"/>
                </a:solidFill>
                <a:latin typeface="Cambria"/>
                <a:ea typeface="Cambria"/>
                <a:cs typeface="Cambria"/>
                <a:sym typeface="Cambria"/>
              </a:rPr>
              <a:t>Nu putem pregăti elevii pentru o listă de profesii. Îi pregătim să intre în profesii care încă nu au nume.</a:t>
            </a:r>
            <a:endParaRPr b="0" i="0" spc="0" sz="2100" u="none" cap="none" strike="noStrike">
              <a:solidFill>
                <a:schemeClr val="dk1"/>
              </a:solidFill>
              <a:latin typeface="Cambria"/>
              <a:ea typeface="Cambria"/>
              <a:cs typeface="Cambria"/>
              <a:sym typeface="Cambria"/>
            </a:endParaRPr>
          </a:p>
        </p:txBody>
      </p:sp>
      <p:sp>
        <p:nvSpPr>
          <p:cNvPr id="280" name="Google Shape;280;p9"/>
          <p:cNvSpPr/>
          <p:nvPr/>
        </p:nvSpPr>
        <p:spPr>
          <a:xfrm>
            <a:off x="6355080" y="4023360"/>
            <a:ext cx="5166360" cy="201168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81" name="Google Shape;281;p9"/>
          <p:cNvSpPr/>
          <p:nvPr/>
        </p:nvSpPr>
        <p:spPr>
          <a:xfrm>
            <a:off x="6355080" y="4023360"/>
            <a:ext cx="73152" cy="201168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82" name="Google Shape;282;p9"/>
          <p:cNvSpPr txBox="1"/>
          <p:nvPr/>
        </p:nvSpPr>
        <p:spPr>
          <a:xfrm>
            <a:off x="6675120" y="4553712"/>
            <a:ext cx="461772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0" i="0" lang="en-US" spc="0" sz="1900" u="none" cap="none" strike="noStrike">
                <a:solidFill>
                  <a:schemeClr val="lt1"/>
                </a:solidFill>
                <a:latin typeface="Cambria"/>
                <a:ea typeface="Cambria"/>
                <a:cs typeface="Cambria"/>
                <a:sym typeface="Cambria"/>
              </a:rPr>
              <a:t>Mutăm accentul de pe „ce profesie ți se potrivește” pe „ce știi să faci în orice profesie”: competențe transferabile, explorare, reflecție.</a:t>
            </a:r>
            <a:endParaRPr b="0" i="0" spc="0" sz="1900" u="none" cap="none" strike="noStrike">
              <a:solidFill>
                <a:schemeClr val="dk1"/>
              </a:solidFill>
              <a:latin typeface="Cambria"/>
              <a:ea typeface="Cambria"/>
              <a:cs typeface="Cambria"/>
              <a:sym typeface="Cambria"/>
            </a:endParaRPr>
          </a:p>
        </p:txBody>
      </p:sp>
      <p:sp>
        <p:nvSpPr>
          <p:cNvPr id="283" name="Google Shape;283;p9"/>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rPr lang="en-US" sz="1000">
                <a:solidFill>
                  <a:schemeClr val="accent5"/>
                </a:solidFill>
              </a:rPr>
              <a:t>Sursa: Autor, Chin, Salomons și Seegmiller (2024), Quarterly Journal of Economics — date pentru SUA, 1940–2018</a:t>
            </a:r>
            <a:endParaRPr sz="1000"/>
          </a:p>
        </p:txBody>
      </p:sp>
      <p:sp>
        <p:nvSpPr>
          <p:cNvPr id="284" name="Google Shape;284;p9"/>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0"/>
          <p:cNvSpPr txBox="1"/>
          <p:nvPr>
            <p:ph type="title"/>
          </p:nvPr>
        </p:nvSpPr>
        <p:spPr>
          <a:xfrm>
            <a:off x="678175" y="732005"/>
            <a:ext cx="10835700" cy="21030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1"/>
              </a:buClr>
              <a:buSzPts val="3600"/>
              <a:buFont typeface="Cambria"/>
              <a:buNone/>
            </a:pPr>
            <a:r>
              <a:rPr b="1" lang="en-US" sz="3600">
                <a:solidFill>
                  <a:schemeClr val="accent1"/>
                </a:solidFill>
              </a:rPr>
              <a:t>39%</a:t>
            </a:r>
            <a:r>
              <a:rPr lang="en-US" sz="3600">
                <a:solidFill>
                  <a:schemeClr val="lt1"/>
                </a:solidFill>
              </a:rPr>
              <a:t> din competențele angajaților de azi vor fi transformate sau depășite până în 2030</a:t>
            </a:r>
            <a:endParaRPr sz="3600"/>
          </a:p>
        </p:txBody>
      </p:sp>
      <p:sp>
        <p:nvSpPr>
          <p:cNvPr id="291" name="Google Shape;291;p10"/>
          <p:cNvSpPr/>
          <p:nvPr/>
        </p:nvSpPr>
        <p:spPr>
          <a:xfrm>
            <a:off x="685800" y="3401568"/>
            <a:ext cx="10835640"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92" name="Google Shape;292;p10"/>
          <p:cNvSpPr/>
          <p:nvPr/>
        </p:nvSpPr>
        <p:spPr>
          <a:xfrm>
            <a:off x="685800" y="3401568"/>
            <a:ext cx="4225900"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93" name="Google Shape;293;p10"/>
          <p:cNvSpPr txBox="1"/>
          <p:nvPr/>
        </p:nvSpPr>
        <p:spPr>
          <a:xfrm>
            <a:off x="8778240" y="3584448"/>
            <a:ext cx="27432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accent5"/>
              </a:buClr>
              <a:buSzPts val="1300"/>
              <a:buFont typeface="Calibri"/>
              <a:buNone/>
            </a:pPr>
            <a:r>
              <a:rPr b="0" i="0" lang="en-US" spc="0" sz="1300" u="none" cap="none" strike="noStrike">
                <a:solidFill>
                  <a:schemeClr val="accent5"/>
                </a:solidFill>
                <a:latin typeface="Calibri"/>
                <a:ea typeface="Calibri"/>
                <a:cs typeface="Calibri"/>
                <a:sym typeface="Calibri"/>
              </a:rPr>
              <a:t>39 din 100 de competențe</a:t>
            </a:r>
            <a:endParaRPr b="0" i="0" spc="0" sz="1300" u="none" cap="none" strike="noStrike">
              <a:solidFill>
                <a:schemeClr val="dk1"/>
              </a:solidFill>
              <a:latin typeface="Calibri"/>
              <a:ea typeface="Calibri"/>
              <a:cs typeface="Calibri"/>
              <a:sym typeface="Calibri"/>
            </a:endParaRPr>
          </a:p>
        </p:txBody>
      </p:sp>
      <p:sp>
        <p:nvSpPr>
          <p:cNvPr id="294" name="Google Shape;294;p10"/>
          <p:cNvSpPr txBox="1"/>
          <p:nvPr/>
        </p:nvSpPr>
        <p:spPr>
          <a:xfrm>
            <a:off x="685800" y="4041648"/>
            <a:ext cx="5349240" cy="2011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libri"/>
              <a:buNone/>
            </a:pPr>
            <a:r>
              <a:rPr b="0" i="0" lang="en-US" spc="0" sz="2100" u="none" cap="none" strike="noStrike">
                <a:solidFill>
                  <a:schemeClr val="lt1"/>
                </a:solidFill>
                <a:latin typeface="Cambria"/>
                <a:ea typeface="Cambria"/>
                <a:cs typeface="Cambria"/>
                <a:sym typeface="Cambria"/>
              </a:rPr>
              <a:t>Cresc cel mai repede: AI și big data, securitate cibernetică, alfabetizare tehnologică.</a:t>
            </a:r>
            <a:endParaRPr b="0" i="0" spc="0" sz="2100" u="none" cap="none" strike="noStrike">
              <a:solidFill>
                <a:schemeClr val="dk1"/>
              </a:solidFill>
              <a:latin typeface="Cambria"/>
              <a:ea typeface="Cambria"/>
              <a:cs typeface="Cambria"/>
              <a:sym typeface="Cambria"/>
            </a:endParaRPr>
          </a:p>
          <a:p>
            <a:pPr indent="0" lvl="0" marL="0" marR="0" rtl="0" algn="l">
              <a:lnSpc>
                <a:spcPct val="100000"/>
              </a:lnSpc>
              <a:spcBef>
                <a:spcPts val="1000"/>
              </a:spcBef>
              <a:spcAft>
                <a:spcPts val="0"/>
              </a:spcAft>
              <a:buClr>
                <a:schemeClr val="accent1"/>
              </a:buClr>
              <a:buSzPts val="1700"/>
              <a:buFont typeface="Calibri"/>
              <a:buNone/>
            </a:pPr>
            <a:r>
              <a:rPr b="1" i="0" lang="en-US" spc="0" sz="2100" u="none" cap="none" strike="noStrike">
                <a:solidFill>
                  <a:schemeClr val="accent1"/>
                </a:solidFill>
                <a:latin typeface="Cambria"/>
                <a:ea typeface="Cambria"/>
                <a:cs typeface="Cambria"/>
                <a:sym typeface="Cambria"/>
              </a:rPr>
              <a:t>Imediat după: gândire creativă, reziliență și flexibilitate, curiozitate și învățare continuă.</a:t>
            </a:r>
            <a:endParaRPr b="0" i="0" spc="0" sz="2100" u="none" cap="none" strike="noStrike">
              <a:solidFill>
                <a:schemeClr val="dk1"/>
              </a:solidFill>
              <a:latin typeface="Cambria"/>
              <a:ea typeface="Cambria"/>
              <a:cs typeface="Cambria"/>
              <a:sym typeface="Cambria"/>
            </a:endParaRPr>
          </a:p>
        </p:txBody>
      </p:sp>
      <p:sp>
        <p:nvSpPr>
          <p:cNvPr id="295" name="Google Shape;295;p10"/>
          <p:cNvSpPr/>
          <p:nvPr/>
        </p:nvSpPr>
        <p:spPr>
          <a:xfrm>
            <a:off x="6355080" y="4023360"/>
            <a:ext cx="5166360" cy="201168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96" name="Google Shape;296;p10"/>
          <p:cNvSpPr/>
          <p:nvPr/>
        </p:nvSpPr>
        <p:spPr>
          <a:xfrm>
            <a:off x="6355080" y="4023360"/>
            <a:ext cx="73152" cy="201168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97" name="Google Shape;297;p10"/>
          <p:cNvSpPr txBox="1"/>
          <p:nvPr/>
        </p:nvSpPr>
        <p:spPr>
          <a:xfrm>
            <a:off x="6675120" y="4553712"/>
            <a:ext cx="461772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0" i="0" lang="en-US" spc="0" sz="1900" u="none" cap="none" strike="noStrike">
                <a:solidFill>
                  <a:schemeClr val="lt1"/>
                </a:solidFill>
                <a:latin typeface="Cambria"/>
                <a:ea typeface="Cambria"/>
                <a:cs typeface="Cambria"/>
                <a:sym typeface="Cambria"/>
              </a:rPr>
              <a:t>Portofoliul de carieră merită să urmărească și competențele transversale și metacompetențele elevului, nu doar interesele și rezultatele.</a:t>
            </a:r>
            <a:endParaRPr b="0" i="0" spc="0" sz="1900" u="none" cap="none" strike="noStrike">
              <a:solidFill>
                <a:schemeClr val="dk1"/>
              </a:solidFill>
              <a:latin typeface="Cambria"/>
              <a:ea typeface="Cambria"/>
              <a:cs typeface="Cambria"/>
              <a:sym typeface="Cambria"/>
            </a:endParaRPr>
          </a:p>
        </p:txBody>
      </p:sp>
      <p:sp>
        <p:nvSpPr>
          <p:cNvPr id="298" name="Google Shape;298;p10"/>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rPr lang="en-US" sz="1000">
                <a:solidFill>
                  <a:schemeClr val="accent5"/>
                </a:solidFill>
              </a:rPr>
              <a:t>Sursa: World Economic Forum, The Future of Jobs Report 2025 — peste 1.000 de angajatori din 55 de economii</a:t>
            </a:r>
            <a:endParaRPr sz="1000"/>
          </a:p>
        </p:txBody>
      </p:sp>
      <p:sp>
        <p:nvSpPr>
          <p:cNvPr id="299" name="Google Shape;299;p10"/>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2"/>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Font typeface="Cambria"/>
              <a:buNone/>
            </a:pPr>
            <a:r>
              <a:rPr b="1" lang="en-US" sz="3200">
                <a:solidFill>
                  <a:schemeClr val="lt1"/>
                </a:solidFill>
              </a:rPr>
              <a:t>Într-o lume VUCA, nu ajunge să rezistăm</a:t>
            </a:r>
            <a:endParaRPr sz="3200"/>
          </a:p>
        </p:txBody>
      </p:sp>
      <p:sp>
        <p:nvSpPr>
          <p:cNvPr id="306" name="Google Shape;306;p12"/>
          <p:cNvSpPr/>
          <p:nvPr/>
        </p:nvSpPr>
        <p:spPr>
          <a:xfrm>
            <a:off x="685800" y="1810512"/>
            <a:ext cx="2505456" cy="187452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07" name="Google Shape;307;p12"/>
          <p:cNvSpPr txBox="1"/>
          <p:nvPr/>
        </p:nvSpPr>
        <p:spPr>
          <a:xfrm>
            <a:off x="914400" y="1920240"/>
            <a:ext cx="777240" cy="8686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5400"/>
              <a:buFont typeface="Cambria"/>
              <a:buNone/>
            </a:pPr>
            <a:r>
              <a:rPr b="1" i="0" lang="en-US" spc="0" sz="5400" u="none" cap="none" strike="noStrike">
                <a:solidFill>
                  <a:schemeClr val="accent1"/>
                </a:solidFill>
                <a:latin typeface="Cambria"/>
                <a:ea typeface="Cambria"/>
                <a:cs typeface="Cambria"/>
                <a:sym typeface="Cambria"/>
              </a:rPr>
              <a:t>V</a:t>
            </a:r>
            <a:endParaRPr b="0" i="0" spc="0" sz="5400" u="none" cap="none" strike="noStrike">
              <a:solidFill>
                <a:schemeClr val="dk1"/>
              </a:solidFill>
              <a:latin typeface="Calibri"/>
              <a:ea typeface="Calibri"/>
              <a:cs typeface="Calibri"/>
              <a:sym typeface="Calibri"/>
            </a:endParaRPr>
          </a:p>
        </p:txBody>
      </p:sp>
      <p:sp>
        <p:nvSpPr>
          <p:cNvPr id="308" name="Google Shape;308;p12"/>
          <p:cNvSpPr txBox="1"/>
          <p:nvPr/>
        </p:nvSpPr>
        <p:spPr>
          <a:xfrm>
            <a:off x="1691640" y="2084832"/>
            <a:ext cx="1362456"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900"/>
              <a:buFont typeface="Calibri"/>
              <a:buNone/>
            </a:pPr>
            <a:r>
              <a:rPr b="1" i="0" lang="en-US" spc="0" sz="1900" u="none" cap="none" strike="noStrike">
                <a:solidFill>
                  <a:schemeClr val="lt1"/>
                </a:solidFill>
                <a:latin typeface="Calibri"/>
                <a:ea typeface="Calibri"/>
                <a:cs typeface="Calibri"/>
                <a:sym typeface="Calibri"/>
              </a:rPr>
              <a:t>Volatilă</a:t>
            </a:r>
            <a:endParaRPr b="0" i="0" spc="0" sz="1900" u="none" cap="none" strike="noStrike">
              <a:solidFill>
                <a:schemeClr val="dk1"/>
              </a:solidFill>
              <a:latin typeface="Calibri"/>
              <a:ea typeface="Calibri"/>
              <a:cs typeface="Calibri"/>
              <a:sym typeface="Calibri"/>
            </a:endParaRPr>
          </a:p>
        </p:txBody>
      </p:sp>
      <p:sp>
        <p:nvSpPr>
          <p:cNvPr id="309" name="Google Shape;309;p12"/>
          <p:cNvSpPr txBox="1"/>
          <p:nvPr/>
        </p:nvSpPr>
        <p:spPr>
          <a:xfrm>
            <a:off x="914400" y="2862072"/>
            <a:ext cx="2048256"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400"/>
              <a:buFont typeface="Calibri"/>
              <a:buNone/>
            </a:pPr>
            <a:r>
              <a:rPr b="0" i="0" lang="en-US" spc="0" sz="1400" u="none" cap="none" strike="noStrike">
                <a:solidFill>
                  <a:schemeClr val="accent5"/>
                </a:solidFill>
                <a:latin typeface="Calibri"/>
                <a:ea typeface="Calibri"/>
                <a:cs typeface="Calibri"/>
                <a:sym typeface="Calibri"/>
              </a:rPr>
              <a:t>schimbări rapide, greu de anticipat</a:t>
            </a:r>
            <a:endParaRPr b="0" i="0" spc="0" sz="1400" u="none" cap="none" strike="noStrike">
              <a:solidFill>
                <a:schemeClr val="dk1"/>
              </a:solidFill>
              <a:latin typeface="Calibri"/>
              <a:ea typeface="Calibri"/>
              <a:cs typeface="Calibri"/>
              <a:sym typeface="Calibri"/>
            </a:endParaRPr>
          </a:p>
        </p:txBody>
      </p:sp>
      <p:sp>
        <p:nvSpPr>
          <p:cNvPr id="310" name="Google Shape;310;p12"/>
          <p:cNvSpPr/>
          <p:nvPr/>
        </p:nvSpPr>
        <p:spPr>
          <a:xfrm>
            <a:off x="3461918" y="1810512"/>
            <a:ext cx="2505456" cy="187452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11" name="Google Shape;311;p12"/>
          <p:cNvSpPr txBox="1"/>
          <p:nvPr/>
        </p:nvSpPr>
        <p:spPr>
          <a:xfrm>
            <a:off x="3690518" y="1920240"/>
            <a:ext cx="777240" cy="8686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5400"/>
              <a:buFont typeface="Cambria"/>
              <a:buNone/>
            </a:pPr>
            <a:r>
              <a:rPr b="1" i="0" lang="en-US" spc="0" sz="5400" u="none" cap="none" strike="noStrike">
                <a:solidFill>
                  <a:schemeClr val="accent1"/>
                </a:solidFill>
                <a:latin typeface="Cambria"/>
                <a:ea typeface="Cambria"/>
                <a:cs typeface="Cambria"/>
                <a:sym typeface="Cambria"/>
              </a:rPr>
              <a:t>U</a:t>
            </a:r>
            <a:endParaRPr b="0" i="0" spc="0" sz="5400" u="none" cap="none" strike="noStrike">
              <a:solidFill>
                <a:schemeClr val="dk1"/>
              </a:solidFill>
              <a:latin typeface="Calibri"/>
              <a:ea typeface="Calibri"/>
              <a:cs typeface="Calibri"/>
              <a:sym typeface="Calibri"/>
            </a:endParaRPr>
          </a:p>
        </p:txBody>
      </p:sp>
      <p:sp>
        <p:nvSpPr>
          <p:cNvPr id="312" name="Google Shape;312;p12"/>
          <p:cNvSpPr txBox="1"/>
          <p:nvPr/>
        </p:nvSpPr>
        <p:spPr>
          <a:xfrm>
            <a:off x="4467758" y="2084832"/>
            <a:ext cx="1362456"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900"/>
              <a:buFont typeface="Calibri"/>
              <a:buNone/>
            </a:pPr>
            <a:r>
              <a:rPr b="1" i="0" lang="en-US" spc="0" sz="1900" u="none" cap="none" strike="noStrike">
                <a:solidFill>
                  <a:schemeClr val="lt1"/>
                </a:solidFill>
                <a:latin typeface="Calibri"/>
                <a:ea typeface="Calibri"/>
                <a:cs typeface="Calibri"/>
                <a:sym typeface="Calibri"/>
              </a:rPr>
              <a:t>Incertă</a:t>
            </a:r>
            <a:endParaRPr b="0" i="0" spc="0" sz="1900" u="none" cap="none" strike="noStrike">
              <a:solidFill>
                <a:schemeClr val="dk1"/>
              </a:solidFill>
              <a:latin typeface="Calibri"/>
              <a:ea typeface="Calibri"/>
              <a:cs typeface="Calibri"/>
              <a:sym typeface="Calibri"/>
            </a:endParaRPr>
          </a:p>
        </p:txBody>
      </p:sp>
      <p:sp>
        <p:nvSpPr>
          <p:cNvPr id="313" name="Google Shape;313;p12"/>
          <p:cNvSpPr txBox="1"/>
          <p:nvPr/>
        </p:nvSpPr>
        <p:spPr>
          <a:xfrm>
            <a:off x="3690518" y="2862072"/>
            <a:ext cx="2048256"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400"/>
              <a:buFont typeface="Calibri"/>
              <a:buNone/>
            </a:pPr>
            <a:r>
              <a:rPr b="0" i="0" lang="en-US" spc="0" sz="1400" u="none" cap="none" strike="noStrike">
                <a:solidFill>
                  <a:schemeClr val="accent5"/>
                </a:solidFill>
                <a:latin typeface="Calibri"/>
                <a:ea typeface="Calibri"/>
                <a:cs typeface="Calibri"/>
                <a:sym typeface="Calibri"/>
              </a:rPr>
              <a:t>trecutul nu mai prezice viitorul</a:t>
            </a:r>
            <a:endParaRPr b="0" i="0" spc="0" sz="1400" u="none" cap="none" strike="noStrike">
              <a:solidFill>
                <a:schemeClr val="dk1"/>
              </a:solidFill>
              <a:latin typeface="Calibri"/>
              <a:ea typeface="Calibri"/>
              <a:cs typeface="Calibri"/>
              <a:sym typeface="Calibri"/>
            </a:endParaRPr>
          </a:p>
        </p:txBody>
      </p:sp>
      <p:sp>
        <p:nvSpPr>
          <p:cNvPr id="314" name="Google Shape;314;p12"/>
          <p:cNvSpPr/>
          <p:nvPr/>
        </p:nvSpPr>
        <p:spPr>
          <a:xfrm>
            <a:off x="6238037" y="1810512"/>
            <a:ext cx="2505456" cy="187452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15" name="Google Shape;315;p12"/>
          <p:cNvSpPr txBox="1"/>
          <p:nvPr/>
        </p:nvSpPr>
        <p:spPr>
          <a:xfrm>
            <a:off x="6466637" y="1920240"/>
            <a:ext cx="777240" cy="8686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5400"/>
              <a:buFont typeface="Cambria"/>
              <a:buNone/>
            </a:pPr>
            <a:r>
              <a:rPr b="1" i="0" lang="en-US" spc="0" sz="5400" u="none" cap="none" strike="noStrike">
                <a:solidFill>
                  <a:schemeClr val="accent1"/>
                </a:solidFill>
                <a:latin typeface="Cambria"/>
                <a:ea typeface="Cambria"/>
                <a:cs typeface="Cambria"/>
                <a:sym typeface="Cambria"/>
              </a:rPr>
              <a:t>C</a:t>
            </a:r>
            <a:endParaRPr b="0" i="0" spc="0" sz="5400" u="none" cap="none" strike="noStrike">
              <a:solidFill>
                <a:schemeClr val="dk1"/>
              </a:solidFill>
              <a:latin typeface="Calibri"/>
              <a:ea typeface="Calibri"/>
              <a:cs typeface="Calibri"/>
              <a:sym typeface="Calibri"/>
            </a:endParaRPr>
          </a:p>
        </p:txBody>
      </p:sp>
      <p:sp>
        <p:nvSpPr>
          <p:cNvPr id="316" name="Google Shape;316;p12"/>
          <p:cNvSpPr txBox="1"/>
          <p:nvPr/>
        </p:nvSpPr>
        <p:spPr>
          <a:xfrm>
            <a:off x="7243877" y="2084832"/>
            <a:ext cx="1362456"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900"/>
              <a:buFont typeface="Calibri"/>
              <a:buNone/>
            </a:pPr>
            <a:r>
              <a:rPr b="1" i="0" lang="en-US" spc="0" sz="1900" u="none" cap="none" strike="noStrike">
                <a:solidFill>
                  <a:schemeClr val="lt1"/>
                </a:solidFill>
                <a:latin typeface="Calibri"/>
                <a:ea typeface="Calibri"/>
                <a:cs typeface="Calibri"/>
                <a:sym typeface="Calibri"/>
              </a:rPr>
              <a:t>Complexă</a:t>
            </a:r>
            <a:endParaRPr b="0" i="0" spc="0" sz="1900" u="none" cap="none" strike="noStrike">
              <a:solidFill>
                <a:schemeClr val="dk1"/>
              </a:solidFill>
              <a:latin typeface="Calibri"/>
              <a:ea typeface="Calibri"/>
              <a:cs typeface="Calibri"/>
              <a:sym typeface="Calibri"/>
            </a:endParaRPr>
          </a:p>
        </p:txBody>
      </p:sp>
      <p:sp>
        <p:nvSpPr>
          <p:cNvPr id="317" name="Google Shape;317;p12"/>
          <p:cNvSpPr txBox="1"/>
          <p:nvPr/>
        </p:nvSpPr>
        <p:spPr>
          <a:xfrm>
            <a:off x="6466637" y="2862072"/>
            <a:ext cx="2048256"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400"/>
              <a:buFont typeface="Calibri"/>
              <a:buNone/>
            </a:pPr>
            <a:r>
              <a:rPr b="0" i="0" lang="en-US" spc="0" sz="1400" u="none" cap="none" strike="noStrike">
                <a:solidFill>
                  <a:schemeClr val="accent5"/>
                </a:solidFill>
                <a:latin typeface="Calibri"/>
                <a:ea typeface="Calibri"/>
                <a:cs typeface="Calibri"/>
                <a:sym typeface="Calibri"/>
              </a:rPr>
              <a:t>multe cauze, legate între ele</a:t>
            </a:r>
            <a:endParaRPr b="0" i="0" spc="0" sz="1400" u="none" cap="none" strike="noStrike">
              <a:solidFill>
                <a:schemeClr val="dk1"/>
              </a:solidFill>
              <a:latin typeface="Calibri"/>
              <a:ea typeface="Calibri"/>
              <a:cs typeface="Calibri"/>
              <a:sym typeface="Calibri"/>
            </a:endParaRPr>
          </a:p>
        </p:txBody>
      </p:sp>
      <p:sp>
        <p:nvSpPr>
          <p:cNvPr id="318" name="Google Shape;318;p12"/>
          <p:cNvSpPr/>
          <p:nvPr/>
        </p:nvSpPr>
        <p:spPr>
          <a:xfrm>
            <a:off x="9014155" y="1810512"/>
            <a:ext cx="2505456" cy="187452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19" name="Google Shape;319;p12"/>
          <p:cNvSpPr txBox="1"/>
          <p:nvPr/>
        </p:nvSpPr>
        <p:spPr>
          <a:xfrm>
            <a:off x="9242755" y="1920240"/>
            <a:ext cx="777240" cy="8686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5400"/>
              <a:buFont typeface="Cambria"/>
              <a:buNone/>
            </a:pPr>
            <a:r>
              <a:rPr b="1" i="0" lang="en-US" spc="0" sz="5400" u="none" cap="none" strike="noStrike">
                <a:solidFill>
                  <a:schemeClr val="accent1"/>
                </a:solidFill>
                <a:latin typeface="Cambria"/>
                <a:ea typeface="Cambria"/>
                <a:cs typeface="Cambria"/>
                <a:sym typeface="Cambria"/>
              </a:rPr>
              <a:t>A</a:t>
            </a:r>
            <a:endParaRPr b="0" i="0" spc="0" sz="5400" u="none" cap="none" strike="noStrike">
              <a:solidFill>
                <a:schemeClr val="dk1"/>
              </a:solidFill>
              <a:latin typeface="Calibri"/>
              <a:ea typeface="Calibri"/>
              <a:cs typeface="Calibri"/>
              <a:sym typeface="Calibri"/>
            </a:endParaRPr>
          </a:p>
        </p:txBody>
      </p:sp>
      <p:sp>
        <p:nvSpPr>
          <p:cNvPr id="320" name="Google Shape;320;p12"/>
          <p:cNvSpPr txBox="1"/>
          <p:nvPr/>
        </p:nvSpPr>
        <p:spPr>
          <a:xfrm>
            <a:off x="10019995" y="2084832"/>
            <a:ext cx="1362456"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900"/>
              <a:buFont typeface="Calibri"/>
              <a:buNone/>
            </a:pPr>
            <a:r>
              <a:rPr b="1" i="0" lang="en-US" spc="0" sz="1900" u="none" cap="none" strike="noStrike">
                <a:solidFill>
                  <a:schemeClr val="lt1"/>
                </a:solidFill>
                <a:latin typeface="Calibri"/>
                <a:ea typeface="Calibri"/>
                <a:cs typeface="Calibri"/>
                <a:sym typeface="Calibri"/>
              </a:rPr>
              <a:t>Ambiguă</a:t>
            </a:r>
            <a:endParaRPr b="0" i="0" spc="0" sz="1900" u="none" cap="none" strike="noStrike">
              <a:solidFill>
                <a:schemeClr val="dk1"/>
              </a:solidFill>
              <a:latin typeface="Calibri"/>
              <a:ea typeface="Calibri"/>
              <a:cs typeface="Calibri"/>
              <a:sym typeface="Calibri"/>
            </a:endParaRPr>
          </a:p>
        </p:txBody>
      </p:sp>
      <p:sp>
        <p:nvSpPr>
          <p:cNvPr id="321" name="Google Shape;321;p12"/>
          <p:cNvSpPr txBox="1"/>
          <p:nvPr/>
        </p:nvSpPr>
        <p:spPr>
          <a:xfrm>
            <a:off x="9242755" y="2862072"/>
            <a:ext cx="2048256"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400"/>
              <a:buFont typeface="Calibri"/>
              <a:buNone/>
            </a:pPr>
            <a:r>
              <a:rPr b="0" i="0" lang="en-US" spc="0" sz="1400" u="none" cap="none" strike="noStrike">
                <a:solidFill>
                  <a:schemeClr val="accent5"/>
                </a:solidFill>
                <a:latin typeface="Calibri"/>
                <a:ea typeface="Calibri"/>
                <a:cs typeface="Calibri"/>
                <a:sym typeface="Calibri"/>
              </a:rPr>
              <a:t>aceleași fapte, interpretări diferite</a:t>
            </a:r>
            <a:endParaRPr b="0" i="0" spc="0" sz="1400" u="none" cap="none" strike="noStrike">
              <a:solidFill>
                <a:schemeClr val="dk1"/>
              </a:solidFill>
              <a:latin typeface="Calibri"/>
              <a:ea typeface="Calibri"/>
              <a:cs typeface="Calibri"/>
              <a:sym typeface="Calibri"/>
            </a:endParaRPr>
          </a:p>
        </p:txBody>
      </p:sp>
      <p:sp>
        <p:nvSpPr>
          <p:cNvPr id="322" name="Google Shape;322;p12"/>
          <p:cNvSpPr/>
          <p:nvPr/>
        </p:nvSpPr>
        <p:spPr>
          <a:xfrm>
            <a:off x="685800" y="3931920"/>
            <a:ext cx="5303520" cy="210312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23" name="Google Shape;323;p12"/>
          <p:cNvSpPr txBox="1"/>
          <p:nvPr/>
        </p:nvSpPr>
        <p:spPr>
          <a:xfrm>
            <a:off x="960120" y="4114800"/>
            <a:ext cx="47548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900"/>
              <a:buFont typeface="Cambria"/>
              <a:buNone/>
            </a:pPr>
            <a:r>
              <a:rPr b="1" i="0" lang="en-US" spc="0" sz="1900" u="none" cap="none" strike="noStrike">
                <a:solidFill>
                  <a:schemeClr val="accent1"/>
                </a:solidFill>
                <a:latin typeface="Cambria"/>
                <a:ea typeface="Cambria"/>
                <a:cs typeface="Cambria"/>
                <a:sym typeface="Cambria"/>
              </a:rPr>
              <a:t>Crize interconectate</a:t>
            </a:r>
            <a:endParaRPr b="0" i="0" spc="0" sz="1900" u="none" cap="none" strike="noStrike">
              <a:solidFill>
                <a:schemeClr val="dk1"/>
              </a:solidFill>
              <a:latin typeface="Calibri"/>
              <a:ea typeface="Calibri"/>
              <a:cs typeface="Calibri"/>
              <a:sym typeface="Calibri"/>
            </a:endParaRPr>
          </a:p>
        </p:txBody>
      </p:sp>
      <p:sp>
        <p:nvSpPr>
          <p:cNvPr id="324" name="Google Shape;324;p12"/>
          <p:cNvSpPr txBox="1"/>
          <p:nvPr/>
        </p:nvSpPr>
        <p:spPr>
          <a:xfrm>
            <a:off x="960120" y="4572000"/>
            <a:ext cx="47548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0" i="0" lang="en-US" spc="0" sz="1600" u="none" cap="none" strike="noStrike">
                <a:solidFill>
                  <a:schemeClr val="lt1"/>
                </a:solidFill>
                <a:latin typeface="Calibri"/>
                <a:ea typeface="Calibri"/>
                <a:cs typeface="Calibri"/>
                <a:sym typeface="Calibri"/>
              </a:rPr>
              <a:t>pandemie · războaie · schimbări climatice · AI</a:t>
            </a:r>
            <a:endParaRPr b="0" i="0" spc="0" sz="1600" u="none" cap="none" strike="noStrike">
              <a:solidFill>
                <a:schemeClr val="dk1"/>
              </a:solidFill>
              <a:latin typeface="Calibri"/>
              <a:ea typeface="Calibri"/>
              <a:cs typeface="Calibri"/>
              <a:sym typeface="Calibri"/>
            </a:endParaRPr>
          </a:p>
        </p:txBody>
      </p:sp>
      <p:sp>
        <p:nvSpPr>
          <p:cNvPr id="325" name="Google Shape;325;p12"/>
          <p:cNvSpPr txBox="1"/>
          <p:nvPr/>
        </p:nvSpPr>
        <p:spPr>
          <a:xfrm>
            <a:off x="960120" y="5074920"/>
            <a:ext cx="4754880" cy="7772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Nu le putem evita. Putem învăța să trecem prin ele.</a:t>
            </a:r>
            <a:endParaRPr b="0" i="0" spc="0" sz="1600" u="none" cap="none" strike="noStrike">
              <a:solidFill>
                <a:schemeClr val="dk1"/>
              </a:solidFill>
              <a:latin typeface="Calibri"/>
              <a:ea typeface="Calibri"/>
              <a:cs typeface="Calibri"/>
              <a:sym typeface="Calibri"/>
            </a:endParaRPr>
          </a:p>
        </p:txBody>
      </p:sp>
      <p:sp>
        <p:nvSpPr>
          <p:cNvPr id="326" name="Google Shape;326;p12"/>
          <p:cNvSpPr/>
          <p:nvPr/>
        </p:nvSpPr>
        <p:spPr>
          <a:xfrm>
            <a:off x="6217920" y="3931920"/>
            <a:ext cx="5303520" cy="21031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27" name="Google Shape;327;p12"/>
          <p:cNvSpPr txBox="1"/>
          <p:nvPr/>
        </p:nvSpPr>
        <p:spPr>
          <a:xfrm>
            <a:off x="6492240" y="4114800"/>
            <a:ext cx="47548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Cambria"/>
              <a:buNone/>
            </a:pPr>
            <a:r>
              <a:rPr b="1" i="0" lang="en-US" spc="0" sz="3500" u="none" cap="none" strike="noStrike">
                <a:solidFill>
                  <a:schemeClr val="dk2"/>
                </a:solidFill>
                <a:latin typeface="Cambria"/>
                <a:ea typeface="Cambria"/>
                <a:cs typeface="Cambria"/>
                <a:sym typeface="Cambria"/>
              </a:rPr>
              <a:t>Transiliența</a:t>
            </a:r>
            <a:endParaRPr b="0" i="0" spc="0" sz="3500" u="none" cap="none" strike="noStrike">
              <a:solidFill>
                <a:schemeClr val="dk1"/>
              </a:solidFill>
              <a:latin typeface="Calibri"/>
              <a:ea typeface="Calibri"/>
              <a:cs typeface="Calibri"/>
              <a:sym typeface="Calibri"/>
            </a:endParaRPr>
          </a:p>
        </p:txBody>
      </p:sp>
      <p:sp>
        <p:nvSpPr>
          <p:cNvPr id="328" name="Google Shape;328;p12"/>
          <p:cNvSpPr txBox="1"/>
          <p:nvPr/>
        </p:nvSpPr>
        <p:spPr>
          <a:xfrm>
            <a:off x="6492240" y="4572000"/>
            <a:ext cx="475488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0" i="0" lang="en-US" spc="0" sz="2200" u="none" cap="none" strike="noStrike">
                <a:solidFill>
                  <a:schemeClr val="dk2"/>
                </a:solidFill>
                <a:latin typeface="Cambria"/>
                <a:ea typeface="Cambria"/>
                <a:cs typeface="Cambria"/>
                <a:sym typeface="Cambria"/>
              </a:rPr>
              <a:t>Reziliență transformativă: nu doar revii după șoc, ci te transformi prin el.</a:t>
            </a:r>
            <a:endParaRPr b="0" i="0" spc="0" sz="2200" u="none" cap="none" strike="noStrike">
              <a:solidFill>
                <a:schemeClr val="dk1"/>
              </a:solidFill>
              <a:latin typeface="Cambria"/>
              <a:ea typeface="Cambria"/>
              <a:cs typeface="Cambria"/>
              <a:sym typeface="Cambria"/>
            </a:endParaRPr>
          </a:p>
        </p:txBody>
      </p:sp>
      <p:sp>
        <p:nvSpPr>
          <p:cNvPr id="329" name="Google Shape;329;p12"/>
          <p:cNvSpPr txBox="1"/>
          <p:nvPr/>
        </p:nvSpPr>
        <p:spPr>
          <a:xfrm>
            <a:off x="6492240" y="5349240"/>
            <a:ext cx="47548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1" i="0" lang="en-US" spc="0" sz="1600" u="none" cap="none" strike="noStrike">
                <a:solidFill>
                  <a:schemeClr val="dk2"/>
                </a:solidFill>
                <a:latin typeface="Calibri"/>
                <a:ea typeface="Calibri"/>
                <a:cs typeface="Calibri"/>
                <a:sym typeface="Calibri"/>
              </a:rPr>
              <a:t>Metacompetențele o fac posibilă.</a:t>
            </a:r>
            <a:endParaRPr b="0" i="0" spc="0" sz="1600" u="none" cap="none" strike="noStrike">
              <a:solidFill>
                <a:schemeClr val="dk1"/>
              </a:solidFill>
              <a:latin typeface="Calibri"/>
              <a:ea typeface="Calibri"/>
              <a:cs typeface="Calibri"/>
              <a:sym typeface="Calibri"/>
            </a:endParaRPr>
          </a:p>
        </p:txBody>
      </p:sp>
      <p:sp>
        <p:nvSpPr>
          <p:cNvPr id="330" name="Google Shape;330;p12"/>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rPr lang="en-US" sz="1000">
                <a:solidFill>
                  <a:schemeClr val="accent5"/>
                </a:solidFill>
              </a:rPr>
              <a:t>Neumeier (2018); UNESCO (2021)</a:t>
            </a:r>
            <a:endParaRPr sz="1000"/>
          </a:p>
        </p:txBody>
      </p:sp>
      <p:sp>
        <p:nvSpPr>
          <p:cNvPr id="331" name="Google Shape;331;p12"/>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3"/>
          <p:cNvSpPr txBox="1"/>
          <p:nvPr>
            <p:ph idx="1" type="body"/>
          </p:nvPr>
        </p:nvSpPr>
        <p:spPr>
          <a:xfrm>
            <a:off x="685800" y="1051560"/>
            <a:ext cx="3200400" cy="1371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accent1"/>
              </a:buClr>
              <a:buSzPts val="7200"/>
              <a:buNone/>
            </a:pPr>
            <a:r>
              <a:rPr b="1" lang="en-US" sz="7200">
                <a:solidFill>
                  <a:schemeClr val="accent1"/>
                </a:solidFill>
                <a:latin typeface="Cambria"/>
                <a:ea typeface="Cambria"/>
                <a:cs typeface="Cambria"/>
                <a:sym typeface="Cambria"/>
              </a:rPr>
              <a:t>02</a:t>
            </a:r>
            <a:endParaRPr sz="7200"/>
          </a:p>
        </p:txBody>
      </p:sp>
      <p:sp>
        <p:nvSpPr>
          <p:cNvPr id="338" name="Google Shape;338;p13"/>
          <p:cNvSpPr txBox="1"/>
          <p:nvPr>
            <p:ph type="title"/>
          </p:nvPr>
        </p:nvSpPr>
        <p:spPr>
          <a:xfrm>
            <a:off x="685800" y="2560320"/>
            <a:ext cx="5669280" cy="173736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4400"/>
              <a:buFont typeface="Cambria"/>
              <a:buNone/>
            </a:pPr>
            <a:r>
              <a:rPr b="1" lang="en-US" sz="4400">
                <a:solidFill>
                  <a:schemeClr val="lt1"/>
                </a:solidFill>
              </a:rPr>
              <a:t>Ce devine cariera</a:t>
            </a:r>
            <a:endParaRPr sz="4400"/>
          </a:p>
        </p:txBody>
      </p:sp>
      <p:sp>
        <p:nvSpPr>
          <p:cNvPr id="339" name="Google Shape;339;p13"/>
          <p:cNvSpPr txBox="1"/>
          <p:nvPr>
            <p:ph idx="2" type="body"/>
          </p:nvPr>
        </p:nvSpPr>
        <p:spPr>
          <a:xfrm>
            <a:off x="685800" y="4434840"/>
            <a:ext cx="5669280" cy="10972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5"/>
              </a:buClr>
              <a:buSzPts val="2200"/>
              <a:buNone/>
            </a:pPr>
            <a:r>
              <a:rPr lang="en-US" sz="2200">
                <a:solidFill>
                  <a:schemeClr val="accent5"/>
                </a:solidFill>
              </a:rPr>
              <a:t>Ce înseamnă cariera într-o asemenea lume?</a:t>
            </a:r>
            <a:endParaRPr sz="2200"/>
          </a:p>
        </p:txBody>
      </p:sp>
      <p:cxnSp>
        <p:nvCxnSpPr>
          <p:cNvPr id="340" name="Google Shape;340;p13"/>
          <p:cNvCxnSpPr/>
          <p:nvPr/>
        </p:nvCxnSpPr>
        <p:spPr>
          <a:xfrm>
            <a:off x="7095744" y="1380744"/>
            <a:ext cx="0" cy="640080"/>
          </a:xfrm>
          <a:prstGeom prst="straightConnector1">
            <a:avLst/>
          </a:prstGeom>
          <a:noFill/>
          <a:ln cap="flat" cmpd="sng" w="31750">
            <a:solidFill>
              <a:srgbClr val="E76F51"/>
            </a:solidFill>
            <a:prstDash val="solid"/>
            <a:round/>
            <a:headEnd len="sm" w="sm" type="none"/>
            <a:tailEnd len="sm" w="sm" type="none"/>
          </a:ln>
        </p:spPr>
      </p:cxnSp>
      <p:cxnSp>
        <p:nvCxnSpPr>
          <p:cNvPr id="341" name="Google Shape;341;p13"/>
          <p:cNvCxnSpPr/>
          <p:nvPr/>
        </p:nvCxnSpPr>
        <p:spPr>
          <a:xfrm>
            <a:off x="7095744" y="2020824"/>
            <a:ext cx="0" cy="1920240"/>
          </a:xfrm>
          <a:prstGeom prst="straightConnector1">
            <a:avLst/>
          </a:prstGeom>
          <a:noFill/>
          <a:ln cap="flat" cmpd="sng" w="19050">
            <a:solidFill>
              <a:srgbClr val="E76F51"/>
            </a:solidFill>
            <a:prstDash val="dash"/>
            <a:round/>
            <a:headEnd len="sm" w="sm" type="none"/>
            <a:tailEnd len="sm" w="sm" type="none"/>
          </a:ln>
        </p:spPr>
      </p:cxnSp>
      <p:sp>
        <p:nvSpPr>
          <p:cNvPr id="342" name="Google Shape;342;p13"/>
          <p:cNvSpPr/>
          <p:nvPr/>
        </p:nvSpPr>
        <p:spPr>
          <a:xfrm>
            <a:off x="6903720" y="118872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43" name="Google Shape;343;p13"/>
          <p:cNvSpPr txBox="1"/>
          <p:nvPr/>
        </p:nvSpPr>
        <p:spPr>
          <a:xfrm>
            <a:off x="6903720" y="118872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344" name="Google Shape;344;p13"/>
          <p:cNvSpPr/>
          <p:nvPr/>
        </p:nvSpPr>
        <p:spPr>
          <a:xfrm>
            <a:off x="6903720" y="1828800"/>
            <a:ext cx="384048" cy="384048"/>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45" name="Google Shape;345;p13"/>
          <p:cNvSpPr txBox="1"/>
          <p:nvPr/>
        </p:nvSpPr>
        <p:spPr>
          <a:xfrm>
            <a:off x="6903720" y="182880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346" name="Google Shape;346;p13"/>
          <p:cNvSpPr/>
          <p:nvPr/>
        </p:nvSpPr>
        <p:spPr>
          <a:xfrm>
            <a:off x="6903720" y="246888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47" name="Google Shape;347;p13"/>
          <p:cNvSpPr txBox="1"/>
          <p:nvPr/>
        </p:nvSpPr>
        <p:spPr>
          <a:xfrm>
            <a:off x="6903720" y="246888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348" name="Google Shape;348;p13"/>
          <p:cNvSpPr/>
          <p:nvPr/>
        </p:nvSpPr>
        <p:spPr>
          <a:xfrm>
            <a:off x="6903720" y="310896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49" name="Google Shape;349;p13"/>
          <p:cNvSpPr txBox="1"/>
          <p:nvPr/>
        </p:nvSpPr>
        <p:spPr>
          <a:xfrm>
            <a:off x="6903720" y="310896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350" name="Google Shape;350;p13"/>
          <p:cNvSpPr/>
          <p:nvPr/>
        </p:nvSpPr>
        <p:spPr>
          <a:xfrm>
            <a:off x="6903720" y="374904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51" name="Google Shape;351;p13"/>
          <p:cNvSpPr txBox="1"/>
          <p:nvPr/>
        </p:nvSpPr>
        <p:spPr>
          <a:xfrm>
            <a:off x="6903720" y="374904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352" name="Google Shape;352;p13"/>
          <p:cNvSpPr txBox="1"/>
          <p:nvPr/>
        </p:nvSpPr>
        <p:spPr>
          <a:xfrm>
            <a:off x="7470648" y="115214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Cum va arăta viitorul</a:t>
            </a:r>
            <a:endParaRPr b="0" i="0" spc="0" sz="1600" u="none" cap="none" strike="noStrike">
              <a:solidFill>
                <a:schemeClr val="dk1"/>
              </a:solidFill>
              <a:latin typeface="Calibri"/>
              <a:ea typeface="Calibri"/>
              <a:cs typeface="Calibri"/>
              <a:sym typeface="Calibri"/>
            </a:endParaRPr>
          </a:p>
        </p:txBody>
      </p:sp>
      <p:sp>
        <p:nvSpPr>
          <p:cNvPr id="353" name="Google Shape;353;p13"/>
          <p:cNvSpPr txBox="1"/>
          <p:nvPr/>
        </p:nvSpPr>
        <p:spPr>
          <a:xfrm>
            <a:off x="7470648" y="179222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1" i="0" lang="en-US" spc="0" sz="1800" u="none" cap="none" strike="noStrike">
                <a:solidFill>
                  <a:schemeClr val="lt1"/>
                </a:solidFill>
                <a:latin typeface="Calibri"/>
                <a:ea typeface="Calibri"/>
                <a:cs typeface="Calibri"/>
                <a:sym typeface="Calibri"/>
              </a:rPr>
              <a:t>Ce devine cariera</a:t>
            </a:r>
            <a:endParaRPr b="0" i="0" spc="0" sz="1800" u="none" cap="none" strike="noStrike">
              <a:solidFill>
                <a:schemeClr val="dk1"/>
              </a:solidFill>
              <a:latin typeface="Calibri"/>
              <a:ea typeface="Calibri"/>
              <a:cs typeface="Calibri"/>
              <a:sym typeface="Calibri"/>
            </a:endParaRPr>
          </a:p>
        </p:txBody>
      </p:sp>
      <p:sp>
        <p:nvSpPr>
          <p:cNvPr id="354" name="Google Shape;354;p13"/>
          <p:cNvSpPr txBox="1"/>
          <p:nvPr/>
        </p:nvSpPr>
        <p:spPr>
          <a:xfrm>
            <a:off x="7470648" y="243230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Unde sunt elevii noștri</a:t>
            </a:r>
            <a:endParaRPr b="0" i="0" spc="0" sz="1600" u="none" cap="none" strike="noStrike">
              <a:solidFill>
                <a:schemeClr val="dk1"/>
              </a:solidFill>
              <a:latin typeface="Calibri"/>
              <a:ea typeface="Calibri"/>
              <a:cs typeface="Calibri"/>
              <a:sym typeface="Calibri"/>
            </a:endParaRPr>
          </a:p>
        </p:txBody>
      </p:sp>
      <p:sp>
        <p:nvSpPr>
          <p:cNvPr id="355" name="Google Shape;355;p13"/>
          <p:cNvSpPr txBox="1"/>
          <p:nvPr/>
        </p:nvSpPr>
        <p:spPr>
          <a:xfrm>
            <a:off x="7470648" y="307238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Metacompetențele viitorului</a:t>
            </a:r>
            <a:endParaRPr b="0" i="0" spc="0" sz="1600" u="none" cap="none" strike="noStrike">
              <a:solidFill>
                <a:schemeClr val="dk1"/>
              </a:solidFill>
              <a:latin typeface="Calibri"/>
              <a:ea typeface="Calibri"/>
              <a:cs typeface="Calibri"/>
              <a:sym typeface="Calibri"/>
            </a:endParaRPr>
          </a:p>
        </p:txBody>
      </p:sp>
      <p:sp>
        <p:nvSpPr>
          <p:cNvPr id="356" name="Google Shape;356;p13"/>
          <p:cNvSpPr txBox="1"/>
          <p:nvPr/>
        </p:nvSpPr>
        <p:spPr>
          <a:xfrm>
            <a:off x="7470648" y="371246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Ce putem face noi, consilierii</a:t>
            </a:r>
            <a:endParaRPr b="0" i="0" spc="0" sz="1600" u="none" cap="none" strike="noStrike">
              <a:solidFill>
                <a:schemeClr val="dk1"/>
              </a:solidFill>
              <a:latin typeface="Calibri"/>
              <a:ea typeface="Calibri"/>
              <a:cs typeface="Calibri"/>
              <a:sym typeface="Calibri"/>
            </a:endParaRPr>
          </a:p>
        </p:txBody>
      </p:sp>
      <p:sp>
        <p:nvSpPr>
          <p:cNvPr id="357" name="Google Shape;357;p13"/>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14"/>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Cariera nu e o decizie. E o serie de tranziții.</a:t>
            </a:r>
            <a:endParaRPr sz="3200"/>
          </a:p>
        </p:txBody>
      </p:sp>
      <p:sp>
        <p:nvSpPr>
          <p:cNvPr id="364" name="Google Shape;364;p14"/>
          <p:cNvSpPr txBox="1"/>
          <p:nvPr/>
        </p:nvSpPr>
        <p:spPr>
          <a:xfrm>
            <a:off x="685800" y="1810512"/>
            <a:ext cx="4069080" cy="12344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Cambria"/>
              <a:buNone/>
            </a:pPr>
            <a:r>
              <a:rPr b="0" i="0" lang="en-US" spc="0" sz="2400" u="none" cap="none" strike="noStrike">
                <a:solidFill>
                  <a:schemeClr val="dk1"/>
                </a:solidFill>
                <a:latin typeface="Cambria"/>
                <a:ea typeface="Cambria"/>
                <a:cs typeface="Cambria"/>
                <a:sym typeface="Cambria"/>
              </a:rPr>
              <a:t>În medie, </a:t>
            </a:r>
            <a:r>
              <a:rPr b="1" i="0" lang="en-US" spc="0" sz="2400" u="none" cap="none" strike="noStrike">
                <a:solidFill>
                  <a:schemeClr val="dk2"/>
                </a:solidFill>
                <a:latin typeface="Cambria"/>
                <a:ea typeface="Cambria"/>
                <a:cs typeface="Cambria"/>
                <a:sym typeface="Cambria"/>
              </a:rPr>
              <a:t>12,9 locuri de muncă</a:t>
            </a:r>
            <a:r>
              <a:rPr b="0" i="0" lang="en-US" spc="0" sz="2400" u="none" cap="none" strike="noStrike">
                <a:solidFill>
                  <a:schemeClr val="dk1"/>
                </a:solidFill>
                <a:latin typeface="Cambria"/>
                <a:ea typeface="Cambria"/>
                <a:cs typeface="Cambria"/>
                <a:sym typeface="Cambria"/>
              </a:rPr>
              <a:t> între 18 și 58 de ani.</a:t>
            </a:r>
            <a:endParaRPr b="0" i="0" spc="0" sz="2400" u="none" cap="none" strike="noStrike">
              <a:solidFill>
                <a:schemeClr val="dk1"/>
              </a:solidFill>
              <a:latin typeface="Calibri"/>
              <a:ea typeface="Calibri"/>
              <a:cs typeface="Calibri"/>
              <a:sym typeface="Calibri"/>
            </a:endParaRPr>
          </a:p>
        </p:txBody>
      </p:sp>
      <p:sp>
        <p:nvSpPr>
          <p:cNvPr id="365" name="Google Shape;365;p14"/>
          <p:cNvSpPr/>
          <p:nvPr/>
        </p:nvSpPr>
        <p:spPr>
          <a:xfrm>
            <a:off x="685800" y="3310128"/>
            <a:ext cx="219456" cy="21945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66" name="Google Shape;366;p14"/>
          <p:cNvSpPr txBox="1"/>
          <p:nvPr/>
        </p:nvSpPr>
        <p:spPr>
          <a:xfrm>
            <a:off x="1024128" y="3191256"/>
            <a:ext cx="370332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Calibri"/>
              <a:buNone/>
            </a:pPr>
            <a:r>
              <a:rPr b="1" i="0" lang="en-US" spc="0" sz="1700" u="none" cap="none" strike="noStrike">
                <a:solidFill>
                  <a:schemeClr val="dk1"/>
                </a:solidFill>
                <a:latin typeface="Calibri"/>
                <a:ea typeface="Calibri"/>
                <a:cs typeface="Calibri"/>
                <a:sym typeface="Calibri"/>
              </a:rPr>
              <a:t>5,6</a:t>
            </a:r>
            <a:r>
              <a:rPr b="0" i="0" lang="en-US" spc="0" sz="1700" u="none" cap="none" strike="noStrike">
                <a:solidFill>
                  <a:schemeClr val="dk1"/>
                </a:solidFill>
                <a:latin typeface="Calibri"/>
                <a:ea typeface="Calibri"/>
                <a:cs typeface="Calibri"/>
                <a:sym typeface="Calibri"/>
              </a:rPr>
              <a:t> dintre ele, doar între 18 și 24 de ani.</a:t>
            </a:r>
            <a:endParaRPr b="0" i="0" spc="0" sz="1700" u="none" cap="none" strike="noStrike">
              <a:solidFill>
                <a:schemeClr val="dk1"/>
              </a:solidFill>
              <a:latin typeface="Calibri"/>
              <a:ea typeface="Calibri"/>
              <a:cs typeface="Calibri"/>
              <a:sym typeface="Calibri"/>
            </a:endParaRPr>
          </a:p>
        </p:txBody>
      </p:sp>
      <p:sp>
        <p:nvSpPr>
          <p:cNvPr id="367" name="Google Shape;367;p14"/>
          <p:cNvSpPr txBox="1"/>
          <p:nvPr/>
        </p:nvSpPr>
        <p:spPr>
          <a:xfrm>
            <a:off x="685800" y="3931920"/>
            <a:ext cx="3931920"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4"/>
              </a:buClr>
              <a:buSzPts val="1700"/>
              <a:buFont typeface="Calibri"/>
              <a:buNone/>
            </a:pPr>
            <a:r>
              <a:rPr b="0" i="1" lang="en-US" spc="0" sz="1900" u="none" cap="none" strike="noStrike">
                <a:solidFill>
                  <a:schemeClr val="accent4"/>
                </a:solidFill>
                <a:latin typeface="Cambria"/>
                <a:ea typeface="Cambria"/>
                <a:cs typeface="Cambria"/>
                <a:sym typeface="Cambria"/>
              </a:rPr>
              <a:t>Nu pregătim elevii pentru o alegere, ci pentru prima dintre multe tranziții.</a:t>
            </a:r>
            <a:endParaRPr b="0" i="0" spc="0" sz="1900" u="none" cap="none" strike="noStrike">
              <a:solidFill>
                <a:schemeClr val="dk1"/>
              </a:solidFill>
              <a:latin typeface="Cambria"/>
              <a:ea typeface="Cambria"/>
              <a:cs typeface="Cambria"/>
              <a:sym typeface="Cambria"/>
            </a:endParaRPr>
          </a:p>
        </p:txBody>
      </p:sp>
      <p:sp>
        <p:nvSpPr>
          <p:cNvPr id="368" name="Google Shape;368;p14"/>
          <p:cNvSpPr/>
          <p:nvPr/>
        </p:nvSpPr>
        <p:spPr>
          <a:xfrm>
            <a:off x="685800" y="4892040"/>
            <a:ext cx="73152" cy="1143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69" name="Google Shape;369;p14"/>
          <p:cNvSpPr/>
          <p:nvPr/>
        </p:nvSpPr>
        <p:spPr>
          <a:xfrm>
            <a:off x="5074920" y="5257800"/>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0" name="Google Shape;370;p14"/>
          <p:cNvSpPr/>
          <p:nvPr/>
        </p:nvSpPr>
        <p:spPr>
          <a:xfrm>
            <a:off x="5582412" y="5042916"/>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1" name="Google Shape;371;p14"/>
          <p:cNvSpPr/>
          <p:nvPr/>
        </p:nvSpPr>
        <p:spPr>
          <a:xfrm>
            <a:off x="6089904" y="4828032"/>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2" name="Google Shape;372;p14"/>
          <p:cNvSpPr/>
          <p:nvPr/>
        </p:nvSpPr>
        <p:spPr>
          <a:xfrm>
            <a:off x="6597396" y="4613148"/>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3" name="Google Shape;373;p14"/>
          <p:cNvSpPr/>
          <p:nvPr/>
        </p:nvSpPr>
        <p:spPr>
          <a:xfrm>
            <a:off x="7104888" y="4398264"/>
            <a:ext cx="457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4" name="Google Shape;374;p14"/>
          <p:cNvSpPr/>
          <p:nvPr/>
        </p:nvSpPr>
        <p:spPr>
          <a:xfrm>
            <a:off x="7612380" y="4183380"/>
            <a:ext cx="27432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5" name="Google Shape;375;p14"/>
          <p:cNvSpPr/>
          <p:nvPr/>
        </p:nvSpPr>
        <p:spPr>
          <a:xfrm>
            <a:off x="7886700" y="4183380"/>
            <a:ext cx="18288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6" name="Google Shape;376;p14"/>
          <p:cNvSpPr/>
          <p:nvPr/>
        </p:nvSpPr>
        <p:spPr>
          <a:xfrm>
            <a:off x="8119872" y="3968496"/>
            <a:ext cx="45720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7" name="Google Shape;377;p14"/>
          <p:cNvSpPr/>
          <p:nvPr/>
        </p:nvSpPr>
        <p:spPr>
          <a:xfrm>
            <a:off x="8627364" y="3753612"/>
            <a:ext cx="45720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8" name="Google Shape;378;p14"/>
          <p:cNvSpPr/>
          <p:nvPr/>
        </p:nvSpPr>
        <p:spPr>
          <a:xfrm>
            <a:off x="9134856" y="3538728"/>
            <a:ext cx="45720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79" name="Google Shape;379;p14"/>
          <p:cNvSpPr/>
          <p:nvPr/>
        </p:nvSpPr>
        <p:spPr>
          <a:xfrm>
            <a:off x="9642348" y="3323844"/>
            <a:ext cx="45720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80" name="Google Shape;380;p14"/>
          <p:cNvSpPr/>
          <p:nvPr/>
        </p:nvSpPr>
        <p:spPr>
          <a:xfrm>
            <a:off x="10149840" y="3108960"/>
            <a:ext cx="45720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81" name="Google Shape;381;p14"/>
          <p:cNvSpPr/>
          <p:nvPr/>
        </p:nvSpPr>
        <p:spPr>
          <a:xfrm>
            <a:off x="10657332" y="2894076"/>
            <a:ext cx="45720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82" name="Google Shape;382;p14"/>
          <p:cNvSpPr/>
          <p:nvPr/>
        </p:nvSpPr>
        <p:spPr>
          <a:xfrm>
            <a:off x="11164824" y="2679192"/>
            <a:ext cx="411480" cy="457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383" name="Google Shape;383;p14"/>
          <p:cNvSpPr txBox="1"/>
          <p:nvPr/>
        </p:nvSpPr>
        <p:spPr>
          <a:xfrm>
            <a:off x="4983480" y="5788152"/>
            <a:ext cx="914400"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18 ani</a:t>
            </a:r>
            <a:endParaRPr b="0" i="0" spc="0" sz="1200" u="none" cap="none" strike="noStrike">
              <a:solidFill>
                <a:schemeClr val="dk1"/>
              </a:solidFill>
              <a:latin typeface="Calibri"/>
              <a:ea typeface="Calibri"/>
              <a:cs typeface="Calibri"/>
              <a:sym typeface="Calibri"/>
            </a:endParaRPr>
          </a:p>
        </p:txBody>
      </p:sp>
      <p:sp>
        <p:nvSpPr>
          <p:cNvPr id="384" name="Google Shape;384;p14"/>
          <p:cNvSpPr txBox="1"/>
          <p:nvPr/>
        </p:nvSpPr>
        <p:spPr>
          <a:xfrm>
            <a:off x="10524744" y="2313432"/>
            <a:ext cx="1051560" cy="27432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58 de ani</a:t>
            </a:r>
            <a:endParaRPr b="0" i="0" spc="0" sz="1200" u="none" cap="none" strike="noStrike">
              <a:solidFill>
                <a:schemeClr val="dk1"/>
              </a:solidFill>
              <a:latin typeface="Calibri"/>
              <a:ea typeface="Calibri"/>
              <a:cs typeface="Calibri"/>
              <a:sym typeface="Calibri"/>
            </a:endParaRPr>
          </a:p>
        </p:txBody>
      </p:sp>
      <p:sp>
        <p:nvSpPr>
          <p:cNvPr id="385" name="Google Shape;385;p14"/>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U.S. Bureau of Labor Statistics (2025), National Longitudinal Survey of Youth 1979 — persoane născute în 1957–1964</a:t>
            </a:r>
            <a:endParaRPr sz="1000"/>
          </a:p>
        </p:txBody>
      </p:sp>
      <p:sp>
        <p:nvSpPr>
          <p:cNvPr id="386" name="Google Shape;386;p14"/>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5"/>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lang="en-US" sz="3500">
                <a:solidFill>
                  <a:schemeClr val="dk2"/>
                </a:solidFill>
              </a:rPr>
              <a:t>De la a alege la a construi</a:t>
            </a:r>
            <a:endParaRPr sz="3500"/>
          </a:p>
        </p:txBody>
      </p:sp>
      <p:sp>
        <p:nvSpPr>
          <p:cNvPr id="393" name="Google Shape;393;p15"/>
          <p:cNvSpPr/>
          <p:nvPr/>
        </p:nvSpPr>
        <p:spPr>
          <a:xfrm>
            <a:off x="685800" y="1828800"/>
            <a:ext cx="5029200" cy="42062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394" name="Google Shape;394;p15"/>
          <p:cNvSpPr txBox="1"/>
          <p:nvPr/>
        </p:nvSpPr>
        <p:spPr>
          <a:xfrm>
            <a:off x="1051560" y="2057400"/>
            <a:ext cx="438912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400"/>
              <a:buFont typeface="Cambria"/>
              <a:buNone/>
            </a:pPr>
            <a:r>
              <a:rPr b="1" i="0" lang="en-US" spc="0" sz="2700" u="none" cap="none" strike="noStrike">
                <a:solidFill>
                  <a:schemeClr val="dk2"/>
                </a:solidFill>
                <a:latin typeface="Cambria"/>
                <a:ea typeface="Cambria"/>
                <a:cs typeface="Cambria"/>
                <a:sym typeface="Cambria"/>
              </a:rPr>
              <a:t>Paradigma potrivirii</a:t>
            </a:r>
            <a:endParaRPr b="0" i="0" spc="0" sz="2700" u="none" cap="none" strike="noStrike">
              <a:solidFill>
                <a:schemeClr val="dk1"/>
              </a:solidFill>
              <a:latin typeface="Cambria"/>
              <a:ea typeface="Cambria"/>
              <a:cs typeface="Cambria"/>
              <a:sym typeface="Cambria"/>
            </a:endParaRPr>
          </a:p>
        </p:txBody>
      </p:sp>
      <p:sp>
        <p:nvSpPr>
          <p:cNvPr id="395" name="Google Shape;395;p15"/>
          <p:cNvSpPr txBox="1"/>
          <p:nvPr/>
        </p:nvSpPr>
        <p:spPr>
          <a:xfrm>
            <a:off x="1051560" y="2514600"/>
            <a:ext cx="438912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500"/>
              <a:buFont typeface="Calibri"/>
              <a:buNone/>
            </a:pPr>
            <a:r>
              <a:rPr b="0" i="0" lang="en-US" spc="0" sz="1800" u="none" cap="none" strike="noStrike">
                <a:solidFill>
                  <a:schemeClr val="accent6"/>
                </a:solidFill>
                <a:latin typeface="Cambria"/>
                <a:ea typeface="Cambria"/>
                <a:cs typeface="Cambria"/>
                <a:sym typeface="Cambria"/>
              </a:rPr>
              <a:t>Cariera ca alegere</a:t>
            </a:r>
            <a:endParaRPr b="0" i="0" spc="0" sz="1800" u="none" cap="none" strike="noStrike">
              <a:solidFill>
                <a:schemeClr val="dk1"/>
              </a:solidFill>
              <a:latin typeface="Cambria"/>
              <a:ea typeface="Cambria"/>
              <a:cs typeface="Cambria"/>
              <a:sym typeface="Cambria"/>
            </a:endParaRPr>
          </a:p>
        </p:txBody>
      </p:sp>
      <p:sp>
        <p:nvSpPr>
          <p:cNvPr id="396" name="Google Shape;396;p15"/>
          <p:cNvSpPr/>
          <p:nvPr/>
        </p:nvSpPr>
        <p:spPr>
          <a:xfrm>
            <a:off x="1051560" y="3118104"/>
            <a:ext cx="164592" cy="164592"/>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397" name="Google Shape;397;p15"/>
          <p:cNvSpPr txBox="1"/>
          <p:nvPr/>
        </p:nvSpPr>
        <p:spPr>
          <a:xfrm>
            <a:off x="1399032" y="3017520"/>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800" u="none" cap="none" strike="noStrike">
                <a:solidFill>
                  <a:schemeClr val="dk1"/>
                </a:solidFill>
                <a:latin typeface="Cambria"/>
                <a:ea typeface="Cambria"/>
                <a:cs typeface="Cambria"/>
                <a:sym typeface="Cambria"/>
              </a:rPr>
              <a:t>O decizie mare, luată o dată</a:t>
            </a:r>
            <a:endParaRPr b="0" i="0" spc="0" sz="1800" u="none" cap="none" strike="noStrike">
              <a:solidFill>
                <a:schemeClr val="dk1"/>
              </a:solidFill>
              <a:latin typeface="Cambria"/>
              <a:ea typeface="Cambria"/>
              <a:cs typeface="Cambria"/>
              <a:sym typeface="Cambria"/>
            </a:endParaRPr>
          </a:p>
        </p:txBody>
      </p:sp>
      <p:sp>
        <p:nvSpPr>
          <p:cNvPr id="398" name="Google Shape;398;p15"/>
          <p:cNvSpPr/>
          <p:nvPr/>
        </p:nvSpPr>
        <p:spPr>
          <a:xfrm>
            <a:off x="1051560" y="3703320"/>
            <a:ext cx="164592" cy="164592"/>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399" name="Google Shape;399;p15"/>
          <p:cNvSpPr txBox="1"/>
          <p:nvPr/>
        </p:nvSpPr>
        <p:spPr>
          <a:xfrm>
            <a:off x="1399032" y="3602736"/>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lang="en-US" sz="1800">
                <a:solidFill>
                  <a:schemeClr val="dk1"/>
                </a:solidFill>
                <a:latin typeface="Cambria"/>
                <a:ea typeface="Cambria"/>
                <a:cs typeface="Cambria"/>
                <a:sym typeface="Cambria"/>
              </a:rPr>
              <a:t>Instrumentele</a:t>
            </a:r>
            <a:r>
              <a:rPr b="0" i="0" lang="en-US" spc="0" sz="1800" u="none" cap="none" strike="noStrike">
                <a:solidFill>
                  <a:schemeClr val="dk1"/>
                </a:solidFill>
                <a:latin typeface="Cambria"/>
                <a:ea typeface="Cambria"/>
                <a:cs typeface="Cambria"/>
                <a:sym typeface="Cambria"/>
              </a:rPr>
              <a:t> spun ce </a:t>
            </a:r>
            <a:r>
              <a:rPr lang="en-US" sz="1800">
                <a:solidFill>
                  <a:schemeClr val="dk1"/>
                </a:solidFill>
                <a:latin typeface="Cambria"/>
                <a:ea typeface="Cambria"/>
                <a:cs typeface="Cambria"/>
                <a:sym typeface="Cambria"/>
              </a:rPr>
              <a:t>profesie</a:t>
            </a:r>
            <a:r>
              <a:rPr b="0" i="0" lang="en-US" spc="0" sz="1800" u="none" cap="none" strike="noStrike">
                <a:solidFill>
                  <a:schemeClr val="dk1"/>
                </a:solidFill>
                <a:latin typeface="Cambria"/>
                <a:ea typeface="Cambria"/>
                <a:cs typeface="Cambria"/>
                <a:sym typeface="Cambria"/>
              </a:rPr>
              <a:t> ți se potrivește</a:t>
            </a:r>
            <a:endParaRPr b="0" i="0" spc="0" sz="1800" u="none" cap="none" strike="noStrike">
              <a:solidFill>
                <a:schemeClr val="dk1"/>
              </a:solidFill>
              <a:latin typeface="Cambria"/>
              <a:ea typeface="Cambria"/>
              <a:cs typeface="Cambria"/>
              <a:sym typeface="Cambria"/>
            </a:endParaRPr>
          </a:p>
        </p:txBody>
      </p:sp>
      <p:sp>
        <p:nvSpPr>
          <p:cNvPr id="400" name="Google Shape;400;p15"/>
          <p:cNvSpPr/>
          <p:nvPr/>
        </p:nvSpPr>
        <p:spPr>
          <a:xfrm>
            <a:off x="1051560" y="4288536"/>
            <a:ext cx="164592" cy="164592"/>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01" name="Google Shape;401;p15"/>
          <p:cNvSpPr txBox="1"/>
          <p:nvPr/>
        </p:nvSpPr>
        <p:spPr>
          <a:xfrm>
            <a:off x="1399032" y="4187952"/>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800" u="none" cap="none" strike="noStrike">
                <a:solidFill>
                  <a:schemeClr val="dk1"/>
                </a:solidFill>
                <a:latin typeface="Cambria"/>
                <a:ea typeface="Cambria"/>
                <a:cs typeface="Cambria"/>
                <a:sym typeface="Cambria"/>
              </a:rPr>
              <a:t>Traseu liniar, într-o lume stabilă</a:t>
            </a:r>
            <a:endParaRPr b="0" i="0" spc="0" sz="1800" u="none" cap="none" strike="noStrike">
              <a:solidFill>
                <a:schemeClr val="dk1"/>
              </a:solidFill>
              <a:latin typeface="Cambria"/>
              <a:ea typeface="Cambria"/>
              <a:cs typeface="Cambria"/>
              <a:sym typeface="Cambria"/>
            </a:endParaRPr>
          </a:p>
        </p:txBody>
      </p:sp>
      <p:sp>
        <p:nvSpPr>
          <p:cNvPr id="402" name="Google Shape;402;p15"/>
          <p:cNvSpPr/>
          <p:nvPr/>
        </p:nvSpPr>
        <p:spPr>
          <a:xfrm>
            <a:off x="1051560" y="4873752"/>
            <a:ext cx="164592" cy="164592"/>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03" name="Google Shape;403;p15"/>
          <p:cNvSpPr txBox="1"/>
          <p:nvPr/>
        </p:nvSpPr>
        <p:spPr>
          <a:xfrm>
            <a:off x="1399032" y="4773168"/>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800" u="none" cap="none" strike="noStrike">
                <a:solidFill>
                  <a:schemeClr val="dk1"/>
                </a:solidFill>
                <a:latin typeface="Cambria"/>
                <a:ea typeface="Cambria"/>
                <a:cs typeface="Cambria"/>
                <a:sym typeface="Cambria"/>
              </a:rPr>
              <a:t>Succes obiectiv: salariu, statut, poziție</a:t>
            </a:r>
            <a:endParaRPr b="0" i="0" spc="0" sz="1800" u="none" cap="none" strike="noStrike">
              <a:solidFill>
                <a:schemeClr val="dk1"/>
              </a:solidFill>
              <a:latin typeface="Cambria"/>
              <a:ea typeface="Cambria"/>
              <a:cs typeface="Cambria"/>
              <a:sym typeface="Cambria"/>
            </a:endParaRPr>
          </a:p>
        </p:txBody>
      </p:sp>
      <p:sp>
        <p:nvSpPr>
          <p:cNvPr id="404" name="Google Shape;404;p15"/>
          <p:cNvSpPr/>
          <p:nvPr/>
        </p:nvSpPr>
        <p:spPr>
          <a:xfrm>
            <a:off x="1051560" y="5458968"/>
            <a:ext cx="164592" cy="164592"/>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05" name="Google Shape;405;p15"/>
          <p:cNvSpPr txBox="1"/>
          <p:nvPr/>
        </p:nvSpPr>
        <p:spPr>
          <a:xfrm>
            <a:off x="1399032" y="5358384"/>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1" i="0" lang="en-US" spc="0" sz="1800" u="none" cap="none" strike="noStrike">
                <a:solidFill>
                  <a:schemeClr val="dk1"/>
                </a:solidFill>
                <a:latin typeface="Cambria"/>
                <a:ea typeface="Cambria"/>
                <a:cs typeface="Cambria"/>
                <a:sym typeface="Cambria"/>
              </a:rPr>
              <a:t>Întrebarea-cheie: „Ce </a:t>
            </a:r>
            <a:r>
              <a:rPr b="1" lang="en-US" sz="1800">
                <a:solidFill>
                  <a:schemeClr val="dk1"/>
                </a:solidFill>
                <a:latin typeface="Cambria"/>
                <a:ea typeface="Cambria"/>
                <a:cs typeface="Cambria"/>
                <a:sym typeface="Cambria"/>
              </a:rPr>
              <a:t>profesie alegi</a:t>
            </a:r>
            <a:r>
              <a:rPr b="1" i="0" lang="en-US" spc="0" sz="1800" u="none" cap="none" strike="noStrike">
                <a:solidFill>
                  <a:schemeClr val="dk1"/>
                </a:solidFill>
                <a:latin typeface="Cambria"/>
                <a:ea typeface="Cambria"/>
                <a:cs typeface="Cambria"/>
                <a:sym typeface="Cambria"/>
              </a:rPr>
              <a:t>?”</a:t>
            </a:r>
            <a:endParaRPr b="0" i="0" spc="0" sz="1800" u="none" cap="none" strike="noStrike">
              <a:solidFill>
                <a:schemeClr val="dk1"/>
              </a:solidFill>
              <a:latin typeface="Cambria"/>
              <a:ea typeface="Cambria"/>
              <a:cs typeface="Cambria"/>
              <a:sym typeface="Cambria"/>
            </a:endParaRPr>
          </a:p>
        </p:txBody>
      </p:sp>
      <p:sp>
        <p:nvSpPr>
          <p:cNvPr id="406" name="Google Shape;406;p15"/>
          <p:cNvSpPr/>
          <p:nvPr/>
        </p:nvSpPr>
        <p:spPr>
          <a:xfrm>
            <a:off x="6492240" y="1828800"/>
            <a:ext cx="5029200" cy="42062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07" name="Google Shape;407;p15"/>
          <p:cNvSpPr txBox="1"/>
          <p:nvPr/>
        </p:nvSpPr>
        <p:spPr>
          <a:xfrm>
            <a:off x="6858000" y="2057400"/>
            <a:ext cx="438912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Cambria"/>
              <a:buNone/>
            </a:pPr>
            <a:r>
              <a:rPr b="1" i="0" lang="en-US" spc="0" sz="2700" u="none" cap="none" strike="noStrike">
                <a:solidFill>
                  <a:schemeClr val="lt1"/>
                </a:solidFill>
                <a:latin typeface="Cambria"/>
                <a:ea typeface="Cambria"/>
                <a:cs typeface="Cambria"/>
                <a:sym typeface="Cambria"/>
              </a:rPr>
              <a:t>Paradigma construcției</a:t>
            </a:r>
            <a:endParaRPr b="0" i="0" spc="0" sz="2700" u="none" cap="none" strike="noStrike">
              <a:solidFill>
                <a:schemeClr val="dk1"/>
              </a:solidFill>
              <a:latin typeface="Cambria"/>
              <a:ea typeface="Cambria"/>
              <a:cs typeface="Cambria"/>
              <a:sym typeface="Cambria"/>
            </a:endParaRPr>
          </a:p>
        </p:txBody>
      </p:sp>
      <p:sp>
        <p:nvSpPr>
          <p:cNvPr id="408" name="Google Shape;408;p15"/>
          <p:cNvSpPr txBox="1"/>
          <p:nvPr/>
        </p:nvSpPr>
        <p:spPr>
          <a:xfrm>
            <a:off x="6858000" y="2514600"/>
            <a:ext cx="438912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500"/>
              <a:buFont typeface="Calibri"/>
              <a:buNone/>
            </a:pPr>
            <a:r>
              <a:rPr b="0" i="0" lang="en-US" spc="0" sz="1800" u="none" cap="none" strike="noStrike">
                <a:solidFill>
                  <a:schemeClr val="accent5"/>
                </a:solidFill>
                <a:latin typeface="Cambria"/>
                <a:ea typeface="Cambria"/>
                <a:cs typeface="Cambria"/>
                <a:sym typeface="Cambria"/>
              </a:rPr>
              <a:t>Cariera ca proiect de viață</a:t>
            </a:r>
            <a:endParaRPr b="0" i="0" spc="0" sz="1800" u="none" cap="none" strike="noStrike">
              <a:solidFill>
                <a:schemeClr val="dk1"/>
              </a:solidFill>
              <a:latin typeface="Cambria"/>
              <a:ea typeface="Cambria"/>
              <a:cs typeface="Cambria"/>
              <a:sym typeface="Cambria"/>
            </a:endParaRPr>
          </a:p>
        </p:txBody>
      </p:sp>
      <p:sp>
        <p:nvSpPr>
          <p:cNvPr id="409" name="Google Shape;409;p15"/>
          <p:cNvSpPr/>
          <p:nvPr/>
        </p:nvSpPr>
        <p:spPr>
          <a:xfrm>
            <a:off x="6858000" y="3118104"/>
            <a:ext cx="164592" cy="16459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10" name="Google Shape;410;p15"/>
          <p:cNvSpPr txBox="1"/>
          <p:nvPr/>
        </p:nvSpPr>
        <p:spPr>
          <a:xfrm>
            <a:off x="7205472" y="3017520"/>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800" u="none" cap="none" strike="noStrike">
                <a:solidFill>
                  <a:schemeClr val="lt1"/>
                </a:solidFill>
                <a:latin typeface="Cambria"/>
                <a:ea typeface="Cambria"/>
                <a:cs typeface="Cambria"/>
                <a:sym typeface="Cambria"/>
              </a:rPr>
              <a:t>Decizii mici și repetate, pe tot parcursul vieții</a:t>
            </a:r>
            <a:endParaRPr b="0" i="0" spc="0" sz="1800" u="none" cap="none" strike="noStrike">
              <a:solidFill>
                <a:schemeClr val="dk1"/>
              </a:solidFill>
              <a:latin typeface="Cambria"/>
              <a:ea typeface="Cambria"/>
              <a:cs typeface="Cambria"/>
              <a:sym typeface="Cambria"/>
            </a:endParaRPr>
          </a:p>
        </p:txBody>
      </p:sp>
      <p:sp>
        <p:nvSpPr>
          <p:cNvPr id="411" name="Google Shape;411;p15"/>
          <p:cNvSpPr/>
          <p:nvPr/>
        </p:nvSpPr>
        <p:spPr>
          <a:xfrm>
            <a:off x="6858000" y="3703320"/>
            <a:ext cx="164592" cy="16459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12" name="Google Shape;412;p15"/>
          <p:cNvSpPr txBox="1"/>
          <p:nvPr/>
        </p:nvSpPr>
        <p:spPr>
          <a:xfrm>
            <a:off x="7205472" y="3602736"/>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800" u="none" cap="none" strike="noStrike">
                <a:solidFill>
                  <a:schemeClr val="lt1"/>
                </a:solidFill>
                <a:latin typeface="Cambria"/>
                <a:ea typeface="Cambria"/>
                <a:cs typeface="Cambria"/>
                <a:sym typeface="Cambria"/>
              </a:rPr>
              <a:t>Identitatea se construiește prin experiență și reflecție</a:t>
            </a:r>
            <a:endParaRPr b="0" i="0" spc="0" sz="1800" u="none" cap="none" strike="noStrike">
              <a:solidFill>
                <a:schemeClr val="dk1"/>
              </a:solidFill>
              <a:latin typeface="Cambria"/>
              <a:ea typeface="Cambria"/>
              <a:cs typeface="Cambria"/>
              <a:sym typeface="Cambria"/>
            </a:endParaRPr>
          </a:p>
        </p:txBody>
      </p:sp>
      <p:sp>
        <p:nvSpPr>
          <p:cNvPr id="413" name="Google Shape;413;p15"/>
          <p:cNvSpPr/>
          <p:nvPr/>
        </p:nvSpPr>
        <p:spPr>
          <a:xfrm>
            <a:off x="6858000" y="4288536"/>
            <a:ext cx="164592" cy="16459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14" name="Google Shape;414;p15"/>
          <p:cNvSpPr txBox="1"/>
          <p:nvPr/>
        </p:nvSpPr>
        <p:spPr>
          <a:xfrm>
            <a:off x="7205472" y="4187952"/>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800" u="none" cap="none" strike="noStrike">
                <a:solidFill>
                  <a:schemeClr val="lt1"/>
                </a:solidFill>
                <a:latin typeface="Cambria"/>
                <a:ea typeface="Cambria"/>
                <a:cs typeface="Cambria"/>
                <a:sym typeface="Cambria"/>
              </a:rPr>
              <a:t>Trasee fluide, multidirecționale, auto-determinate</a:t>
            </a:r>
            <a:endParaRPr b="0" i="0" spc="0" sz="1800" u="none" cap="none" strike="noStrike">
              <a:solidFill>
                <a:schemeClr val="dk1"/>
              </a:solidFill>
              <a:latin typeface="Cambria"/>
              <a:ea typeface="Cambria"/>
              <a:cs typeface="Cambria"/>
              <a:sym typeface="Cambria"/>
            </a:endParaRPr>
          </a:p>
        </p:txBody>
      </p:sp>
      <p:sp>
        <p:nvSpPr>
          <p:cNvPr id="415" name="Google Shape;415;p15"/>
          <p:cNvSpPr/>
          <p:nvPr/>
        </p:nvSpPr>
        <p:spPr>
          <a:xfrm>
            <a:off x="6858000" y="4873752"/>
            <a:ext cx="164592" cy="16459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16" name="Google Shape;416;p15"/>
          <p:cNvSpPr txBox="1"/>
          <p:nvPr/>
        </p:nvSpPr>
        <p:spPr>
          <a:xfrm>
            <a:off x="7205472" y="4773168"/>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800" u="none" cap="none" strike="noStrike">
                <a:solidFill>
                  <a:schemeClr val="lt1"/>
                </a:solidFill>
                <a:latin typeface="Cambria"/>
                <a:ea typeface="Cambria"/>
                <a:cs typeface="Cambria"/>
                <a:sym typeface="Cambria"/>
              </a:rPr>
              <a:t>Succes subiectiv: sens, împlinire, echilibru</a:t>
            </a:r>
            <a:endParaRPr b="0" i="0" spc="0" sz="1800" u="none" cap="none" strike="noStrike">
              <a:solidFill>
                <a:schemeClr val="dk1"/>
              </a:solidFill>
              <a:latin typeface="Cambria"/>
              <a:ea typeface="Cambria"/>
              <a:cs typeface="Cambria"/>
              <a:sym typeface="Cambria"/>
            </a:endParaRPr>
          </a:p>
        </p:txBody>
      </p:sp>
      <p:sp>
        <p:nvSpPr>
          <p:cNvPr id="417" name="Google Shape;417;p15"/>
          <p:cNvSpPr/>
          <p:nvPr/>
        </p:nvSpPr>
        <p:spPr>
          <a:xfrm>
            <a:off x="6858000" y="5458968"/>
            <a:ext cx="164592" cy="16459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18" name="Google Shape;418;p15"/>
          <p:cNvSpPr txBox="1"/>
          <p:nvPr/>
        </p:nvSpPr>
        <p:spPr>
          <a:xfrm>
            <a:off x="7205472" y="5358384"/>
            <a:ext cx="406908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0" sz="1800" u="none" cap="none" strike="noStrike">
                <a:solidFill>
                  <a:schemeClr val="lt1"/>
                </a:solidFill>
                <a:latin typeface="Cambria"/>
                <a:ea typeface="Cambria"/>
                <a:cs typeface="Cambria"/>
                <a:sym typeface="Cambria"/>
              </a:rPr>
              <a:t>Întrebarea-cheie: „Cine devii?”</a:t>
            </a:r>
            <a:endParaRPr b="0" i="0" spc="0" sz="1800" u="none" cap="none" strike="noStrike">
              <a:solidFill>
                <a:schemeClr val="dk1"/>
              </a:solidFill>
              <a:latin typeface="Cambria"/>
              <a:ea typeface="Cambria"/>
              <a:cs typeface="Cambria"/>
              <a:sym typeface="Cambria"/>
            </a:endParaRPr>
          </a:p>
        </p:txBody>
      </p:sp>
      <p:sp>
        <p:nvSpPr>
          <p:cNvPr id="419" name="Google Shape;419;p15"/>
          <p:cNvSpPr/>
          <p:nvPr/>
        </p:nvSpPr>
        <p:spPr>
          <a:xfrm>
            <a:off x="5833872" y="3611880"/>
            <a:ext cx="548640" cy="640080"/>
          </a:xfrm>
          <a:prstGeom prst="rightArrow">
            <a:avLst>
              <a:gd fmla="val 50000" name="adj1"/>
              <a:gd fmla="val 50000" name="adj2"/>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420" name="Google Shape;420;p15"/>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300">
                <a:solidFill>
                  <a:schemeClr val="accent6"/>
                </a:solidFill>
                <a:latin typeface="Cambria"/>
                <a:ea typeface="Cambria"/>
                <a:cs typeface="Cambria"/>
                <a:sym typeface="Cambria"/>
              </a:rPr>
              <a:t>Surse: Savickas (2005) — teoria construcției carierei; Hall (2004); Briscoe, Hall și DeMuth (2006)</a:t>
            </a:r>
            <a:endParaRPr sz="1300">
              <a:latin typeface="Cambria"/>
              <a:ea typeface="Cambria"/>
              <a:cs typeface="Cambria"/>
              <a:sym typeface="Cambria"/>
            </a:endParaRPr>
          </a:p>
        </p:txBody>
      </p:sp>
      <p:sp>
        <p:nvSpPr>
          <p:cNvPr id="421" name="Google Shape;421;p15"/>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i="0" lang="en-US" sz="1300" u="none" cap="none" strike="noStrike">
                <a:solidFill>
                  <a:srgbClr val="5D6B82"/>
                </a:solidFill>
                <a:latin typeface="Cambria"/>
                <a:ea typeface="Cambria"/>
                <a:cs typeface="Cambria"/>
                <a:sym typeface="Cambria"/>
              </a:rPr>
              <a:t>‹#›</a:t>
            </a:fld>
            <a:endParaRPr i="0" sz="1300" u="none" cap="none" strike="noStrike">
              <a:solidFill>
                <a:srgbClr val="5D6B82"/>
              </a:solidFill>
              <a:latin typeface="Cambria"/>
              <a:ea typeface="Cambria"/>
              <a:cs typeface="Cambria"/>
              <a:sym typeface="Cambr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6"/>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Cariera și profesia ne definesc stilul de viață.</a:t>
            </a:r>
            <a:endParaRPr sz="3200"/>
          </a:p>
        </p:txBody>
      </p:sp>
      <p:sp>
        <p:nvSpPr>
          <p:cNvPr id="428" name="Google Shape;428;p16"/>
          <p:cNvSpPr txBox="1"/>
          <p:nvPr/>
        </p:nvSpPr>
        <p:spPr>
          <a:xfrm>
            <a:off x="685800" y="1920240"/>
            <a:ext cx="1965960" cy="43891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Copil</a:t>
            </a:r>
            <a:endParaRPr b="0" i="0" spc="0" sz="1400" u="none" cap="none" strike="noStrike">
              <a:solidFill>
                <a:schemeClr val="dk1"/>
              </a:solidFill>
              <a:latin typeface="Calibri"/>
              <a:ea typeface="Calibri"/>
              <a:cs typeface="Calibri"/>
              <a:sym typeface="Calibri"/>
            </a:endParaRPr>
          </a:p>
        </p:txBody>
      </p:sp>
      <p:sp>
        <p:nvSpPr>
          <p:cNvPr id="429" name="Google Shape;429;p16"/>
          <p:cNvSpPr/>
          <p:nvPr/>
        </p:nvSpPr>
        <p:spPr>
          <a:xfrm>
            <a:off x="2743200" y="1920240"/>
            <a:ext cx="1141857" cy="438912"/>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0" name="Google Shape;430;p16"/>
          <p:cNvSpPr/>
          <p:nvPr/>
        </p:nvSpPr>
        <p:spPr>
          <a:xfrm>
            <a:off x="3885057" y="1920240"/>
            <a:ext cx="2791206" cy="438912"/>
          </a:xfrm>
          <a:prstGeom prst="rect">
            <a:avLst/>
          </a:prstGeom>
          <a:solidFill>
            <a:schemeClr val="accent4">
              <a:alpha val="4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1" name="Google Shape;431;p16"/>
          <p:cNvSpPr txBox="1"/>
          <p:nvPr/>
        </p:nvSpPr>
        <p:spPr>
          <a:xfrm>
            <a:off x="685800" y="2542032"/>
            <a:ext cx="1965960" cy="43891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Elev · învățare continuă</a:t>
            </a:r>
            <a:endParaRPr b="0" i="0" spc="0" sz="1400" u="none" cap="none" strike="noStrike">
              <a:solidFill>
                <a:schemeClr val="dk1"/>
              </a:solidFill>
              <a:latin typeface="Calibri"/>
              <a:ea typeface="Calibri"/>
              <a:cs typeface="Calibri"/>
              <a:sym typeface="Calibri"/>
            </a:endParaRPr>
          </a:p>
        </p:txBody>
      </p:sp>
      <p:sp>
        <p:nvSpPr>
          <p:cNvPr id="432" name="Google Shape;432;p16"/>
          <p:cNvSpPr/>
          <p:nvPr/>
        </p:nvSpPr>
        <p:spPr>
          <a:xfrm>
            <a:off x="3123819" y="2542032"/>
            <a:ext cx="1141857" cy="438912"/>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3" name="Google Shape;433;p16"/>
          <p:cNvSpPr/>
          <p:nvPr/>
        </p:nvSpPr>
        <p:spPr>
          <a:xfrm>
            <a:off x="4519422" y="2542032"/>
            <a:ext cx="190310" cy="438912"/>
          </a:xfrm>
          <a:prstGeom prst="rect">
            <a:avLst/>
          </a:prstGeom>
          <a:solidFill>
            <a:schemeClr val="accent2">
              <a:alpha val="6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4" name="Google Shape;434;p16"/>
          <p:cNvSpPr/>
          <p:nvPr/>
        </p:nvSpPr>
        <p:spPr>
          <a:xfrm>
            <a:off x="5026914" y="2542032"/>
            <a:ext cx="190310" cy="438912"/>
          </a:xfrm>
          <a:prstGeom prst="rect">
            <a:avLst/>
          </a:prstGeom>
          <a:solidFill>
            <a:schemeClr val="accent2">
              <a:alpha val="6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5" name="Google Shape;435;p16"/>
          <p:cNvSpPr/>
          <p:nvPr/>
        </p:nvSpPr>
        <p:spPr>
          <a:xfrm>
            <a:off x="5534406" y="2542032"/>
            <a:ext cx="190310" cy="438912"/>
          </a:xfrm>
          <a:prstGeom prst="rect">
            <a:avLst/>
          </a:prstGeom>
          <a:solidFill>
            <a:schemeClr val="accent2">
              <a:alpha val="6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6" name="Google Shape;436;p16"/>
          <p:cNvSpPr/>
          <p:nvPr/>
        </p:nvSpPr>
        <p:spPr>
          <a:xfrm>
            <a:off x="6041898" y="2542032"/>
            <a:ext cx="190310" cy="438912"/>
          </a:xfrm>
          <a:prstGeom prst="rect">
            <a:avLst/>
          </a:prstGeom>
          <a:solidFill>
            <a:schemeClr val="accent2">
              <a:alpha val="6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7" name="Google Shape;437;p16"/>
          <p:cNvSpPr/>
          <p:nvPr/>
        </p:nvSpPr>
        <p:spPr>
          <a:xfrm>
            <a:off x="6549390" y="2542032"/>
            <a:ext cx="190310" cy="438912"/>
          </a:xfrm>
          <a:prstGeom prst="rect">
            <a:avLst/>
          </a:prstGeom>
          <a:solidFill>
            <a:schemeClr val="accent2">
              <a:alpha val="6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8" name="Google Shape;438;p16"/>
          <p:cNvSpPr/>
          <p:nvPr/>
        </p:nvSpPr>
        <p:spPr>
          <a:xfrm>
            <a:off x="7056882" y="2542032"/>
            <a:ext cx="190310" cy="438912"/>
          </a:xfrm>
          <a:prstGeom prst="rect">
            <a:avLst/>
          </a:prstGeom>
          <a:solidFill>
            <a:schemeClr val="accent2">
              <a:alpha val="6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39" name="Google Shape;439;p16"/>
          <p:cNvSpPr txBox="1"/>
          <p:nvPr/>
        </p:nvSpPr>
        <p:spPr>
          <a:xfrm>
            <a:off x="685800" y="3163837"/>
            <a:ext cx="1965900" cy="4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1" i="0" lang="en-US" spc="0" sz="1400" u="none" cap="none" strike="noStrike">
                <a:solidFill>
                  <a:schemeClr val="dk1"/>
                </a:solidFill>
                <a:latin typeface="Calibri"/>
                <a:ea typeface="Calibri"/>
                <a:cs typeface="Calibri"/>
                <a:sym typeface="Calibri"/>
              </a:rPr>
              <a:t>Cariera</a:t>
            </a:r>
            <a:endParaRPr b="0" i="0" spc="0" sz="1400" u="none" cap="none" strike="noStrike">
              <a:solidFill>
                <a:schemeClr val="dk1"/>
              </a:solidFill>
              <a:latin typeface="Calibri"/>
              <a:ea typeface="Calibri"/>
              <a:cs typeface="Calibri"/>
              <a:sym typeface="Calibri"/>
            </a:endParaRPr>
          </a:p>
        </p:txBody>
      </p:sp>
      <p:sp>
        <p:nvSpPr>
          <p:cNvPr id="440" name="Google Shape;440;p16"/>
          <p:cNvSpPr/>
          <p:nvPr/>
        </p:nvSpPr>
        <p:spPr>
          <a:xfrm>
            <a:off x="3821621" y="3163824"/>
            <a:ext cx="253746"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1" name="Google Shape;441;p16"/>
          <p:cNvSpPr/>
          <p:nvPr/>
        </p:nvSpPr>
        <p:spPr>
          <a:xfrm>
            <a:off x="4138803" y="3163824"/>
            <a:ext cx="253746"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2" name="Google Shape;442;p16"/>
          <p:cNvSpPr/>
          <p:nvPr/>
        </p:nvSpPr>
        <p:spPr>
          <a:xfrm>
            <a:off x="4455986" y="3163824"/>
            <a:ext cx="444056"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3" name="Google Shape;443;p16"/>
          <p:cNvSpPr/>
          <p:nvPr/>
        </p:nvSpPr>
        <p:spPr>
          <a:xfrm>
            <a:off x="4963478" y="3163824"/>
            <a:ext cx="507492"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4" name="Google Shape;444;p16"/>
          <p:cNvSpPr/>
          <p:nvPr/>
        </p:nvSpPr>
        <p:spPr>
          <a:xfrm>
            <a:off x="5534406" y="3163824"/>
            <a:ext cx="507492"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5" name="Google Shape;445;p16"/>
          <p:cNvSpPr/>
          <p:nvPr/>
        </p:nvSpPr>
        <p:spPr>
          <a:xfrm>
            <a:off x="6105335" y="3163824"/>
            <a:ext cx="444056"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6" name="Google Shape;446;p16"/>
          <p:cNvSpPr/>
          <p:nvPr/>
        </p:nvSpPr>
        <p:spPr>
          <a:xfrm>
            <a:off x="6612827" y="3163824"/>
            <a:ext cx="317183" cy="4389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7" name="Google Shape;447;p16"/>
          <p:cNvSpPr txBox="1"/>
          <p:nvPr/>
        </p:nvSpPr>
        <p:spPr>
          <a:xfrm>
            <a:off x="685800" y="3785616"/>
            <a:ext cx="1965960" cy="43891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Partener · părinte</a:t>
            </a:r>
            <a:endParaRPr b="0" i="0" spc="0" sz="1400" u="none" cap="none" strike="noStrike">
              <a:solidFill>
                <a:schemeClr val="dk1"/>
              </a:solidFill>
              <a:latin typeface="Calibri"/>
              <a:ea typeface="Calibri"/>
              <a:cs typeface="Calibri"/>
              <a:sym typeface="Calibri"/>
            </a:endParaRPr>
          </a:p>
        </p:txBody>
      </p:sp>
      <p:sp>
        <p:nvSpPr>
          <p:cNvPr id="448" name="Google Shape;448;p16"/>
          <p:cNvSpPr/>
          <p:nvPr/>
        </p:nvSpPr>
        <p:spPr>
          <a:xfrm>
            <a:off x="4392549" y="3785616"/>
            <a:ext cx="3425571" cy="438912"/>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49" name="Google Shape;449;p16"/>
          <p:cNvSpPr txBox="1"/>
          <p:nvPr/>
        </p:nvSpPr>
        <p:spPr>
          <a:xfrm>
            <a:off x="685800" y="4407408"/>
            <a:ext cx="1965960" cy="43891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Cetățean</a:t>
            </a:r>
            <a:endParaRPr b="0" i="0" spc="0" sz="1400" u="none" cap="none" strike="noStrike">
              <a:solidFill>
                <a:schemeClr val="dk1"/>
              </a:solidFill>
              <a:latin typeface="Calibri"/>
              <a:ea typeface="Calibri"/>
              <a:cs typeface="Calibri"/>
              <a:sym typeface="Calibri"/>
            </a:endParaRPr>
          </a:p>
        </p:txBody>
      </p:sp>
      <p:sp>
        <p:nvSpPr>
          <p:cNvPr id="450" name="Google Shape;450;p16"/>
          <p:cNvSpPr/>
          <p:nvPr/>
        </p:nvSpPr>
        <p:spPr>
          <a:xfrm>
            <a:off x="3885057" y="4407408"/>
            <a:ext cx="3933063" cy="438912"/>
          </a:xfrm>
          <a:prstGeom prst="rect">
            <a:avLst/>
          </a:prstGeom>
          <a:solidFill>
            <a:schemeClr val="accent4">
              <a:alpha val="7490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51" name="Google Shape;451;p16"/>
          <p:cNvSpPr txBox="1"/>
          <p:nvPr/>
        </p:nvSpPr>
        <p:spPr>
          <a:xfrm>
            <a:off x="685800" y="5029200"/>
            <a:ext cx="1965960" cy="43891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400" u="none" cap="none" strike="noStrike">
                <a:solidFill>
                  <a:schemeClr val="dk1"/>
                </a:solidFill>
                <a:latin typeface="Calibri"/>
                <a:ea typeface="Calibri"/>
                <a:cs typeface="Calibri"/>
                <a:sym typeface="Calibri"/>
              </a:rPr>
              <a:t>Timp liber · sănătate</a:t>
            </a:r>
            <a:endParaRPr b="0" i="0" spc="0" sz="1400" u="none" cap="none" strike="noStrike">
              <a:solidFill>
                <a:schemeClr val="dk1"/>
              </a:solidFill>
              <a:latin typeface="Calibri"/>
              <a:ea typeface="Calibri"/>
              <a:cs typeface="Calibri"/>
              <a:sym typeface="Calibri"/>
            </a:endParaRPr>
          </a:p>
        </p:txBody>
      </p:sp>
      <p:sp>
        <p:nvSpPr>
          <p:cNvPr id="452" name="Google Shape;452;p16"/>
          <p:cNvSpPr/>
          <p:nvPr/>
        </p:nvSpPr>
        <p:spPr>
          <a:xfrm>
            <a:off x="2743200" y="5029200"/>
            <a:ext cx="5074920" cy="438912"/>
          </a:xfrm>
          <a:prstGeom prst="rect">
            <a:avLst/>
          </a:prstGeom>
          <a:solidFill>
            <a:schemeClr val="accent4">
              <a:alpha val="5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cxnSp>
        <p:nvCxnSpPr>
          <p:cNvPr id="453" name="Google Shape;453;p16"/>
          <p:cNvCxnSpPr/>
          <p:nvPr/>
        </p:nvCxnSpPr>
        <p:spPr>
          <a:xfrm>
            <a:off x="2743200" y="5577840"/>
            <a:ext cx="5074920" cy="0"/>
          </a:xfrm>
          <a:prstGeom prst="straightConnector1">
            <a:avLst/>
          </a:prstGeom>
          <a:noFill/>
          <a:ln cap="flat" cmpd="sng" w="12700">
            <a:solidFill>
              <a:srgbClr val="C9D2DE"/>
            </a:solidFill>
            <a:prstDash val="solid"/>
            <a:round/>
            <a:headEnd len="sm" w="sm" type="none"/>
            <a:tailEnd len="sm" w="sm" type="none"/>
          </a:ln>
        </p:spPr>
      </p:cxnSp>
      <p:sp>
        <p:nvSpPr>
          <p:cNvPr id="454" name="Google Shape;454;p16"/>
          <p:cNvSpPr txBox="1"/>
          <p:nvPr/>
        </p:nvSpPr>
        <p:spPr>
          <a:xfrm>
            <a:off x="2286000" y="5632704"/>
            <a:ext cx="914400" cy="2560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0</a:t>
            </a:r>
            <a:endParaRPr b="0" i="0" spc="0" sz="1200" u="none" cap="none" strike="noStrike">
              <a:solidFill>
                <a:schemeClr val="dk1"/>
              </a:solidFill>
              <a:latin typeface="Calibri"/>
              <a:ea typeface="Calibri"/>
              <a:cs typeface="Calibri"/>
              <a:sym typeface="Calibri"/>
            </a:endParaRPr>
          </a:p>
        </p:txBody>
      </p:sp>
      <p:sp>
        <p:nvSpPr>
          <p:cNvPr id="455" name="Google Shape;455;p16"/>
          <p:cNvSpPr txBox="1"/>
          <p:nvPr/>
        </p:nvSpPr>
        <p:spPr>
          <a:xfrm>
            <a:off x="3554730" y="5632704"/>
            <a:ext cx="914400" cy="2560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20</a:t>
            </a:r>
            <a:endParaRPr b="0" i="0" spc="0" sz="1200" u="none" cap="none" strike="noStrike">
              <a:solidFill>
                <a:schemeClr val="dk1"/>
              </a:solidFill>
              <a:latin typeface="Calibri"/>
              <a:ea typeface="Calibri"/>
              <a:cs typeface="Calibri"/>
              <a:sym typeface="Calibri"/>
            </a:endParaRPr>
          </a:p>
        </p:txBody>
      </p:sp>
      <p:sp>
        <p:nvSpPr>
          <p:cNvPr id="456" name="Google Shape;456;p16"/>
          <p:cNvSpPr txBox="1"/>
          <p:nvPr/>
        </p:nvSpPr>
        <p:spPr>
          <a:xfrm>
            <a:off x="4823460" y="5632704"/>
            <a:ext cx="914400" cy="2560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40</a:t>
            </a:r>
            <a:endParaRPr b="0" i="0" spc="0" sz="1200" u="none" cap="none" strike="noStrike">
              <a:solidFill>
                <a:schemeClr val="dk1"/>
              </a:solidFill>
              <a:latin typeface="Calibri"/>
              <a:ea typeface="Calibri"/>
              <a:cs typeface="Calibri"/>
              <a:sym typeface="Calibri"/>
            </a:endParaRPr>
          </a:p>
        </p:txBody>
      </p:sp>
      <p:sp>
        <p:nvSpPr>
          <p:cNvPr id="457" name="Google Shape;457;p16"/>
          <p:cNvSpPr txBox="1"/>
          <p:nvPr/>
        </p:nvSpPr>
        <p:spPr>
          <a:xfrm>
            <a:off x="6092190" y="5632704"/>
            <a:ext cx="914400" cy="2560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60</a:t>
            </a:r>
            <a:endParaRPr b="0" i="0" spc="0" sz="1200" u="none" cap="none" strike="noStrike">
              <a:solidFill>
                <a:schemeClr val="dk1"/>
              </a:solidFill>
              <a:latin typeface="Calibri"/>
              <a:ea typeface="Calibri"/>
              <a:cs typeface="Calibri"/>
              <a:sym typeface="Calibri"/>
            </a:endParaRPr>
          </a:p>
        </p:txBody>
      </p:sp>
      <p:sp>
        <p:nvSpPr>
          <p:cNvPr id="458" name="Google Shape;458;p16"/>
          <p:cNvSpPr txBox="1"/>
          <p:nvPr/>
        </p:nvSpPr>
        <p:spPr>
          <a:xfrm>
            <a:off x="7360920" y="5632704"/>
            <a:ext cx="914400" cy="256032"/>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accent6"/>
              </a:buClr>
              <a:buSzPts val="1200"/>
              <a:buFont typeface="Calibri"/>
              <a:buNone/>
            </a:pPr>
            <a:r>
              <a:rPr b="0" i="0" lang="en-US" spc="0" sz="1200" u="none" cap="none" strike="noStrike">
                <a:solidFill>
                  <a:schemeClr val="accent6"/>
                </a:solidFill>
                <a:latin typeface="Calibri"/>
                <a:ea typeface="Calibri"/>
                <a:cs typeface="Calibri"/>
                <a:sym typeface="Calibri"/>
              </a:rPr>
              <a:t>80 de ani</a:t>
            </a:r>
            <a:endParaRPr b="0" i="0" spc="0" sz="1200" u="none" cap="none" strike="noStrike">
              <a:solidFill>
                <a:schemeClr val="dk1"/>
              </a:solidFill>
              <a:latin typeface="Calibri"/>
              <a:ea typeface="Calibri"/>
              <a:cs typeface="Calibri"/>
              <a:sym typeface="Calibri"/>
            </a:endParaRPr>
          </a:p>
        </p:txBody>
      </p:sp>
      <p:sp>
        <p:nvSpPr>
          <p:cNvPr id="459" name="Google Shape;459;p16"/>
          <p:cNvSpPr/>
          <p:nvPr/>
        </p:nvSpPr>
        <p:spPr>
          <a:xfrm>
            <a:off x="8275320" y="1828800"/>
            <a:ext cx="3246120" cy="42062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60" name="Google Shape;460;p16"/>
          <p:cNvSpPr txBox="1"/>
          <p:nvPr/>
        </p:nvSpPr>
        <p:spPr>
          <a:xfrm>
            <a:off x="8549640" y="2057400"/>
            <a:ext cx="2743200" cy="13258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libri"/>
              <a:buNone/>
            </a:pPr>
            <a:r>
              <a:rPr b="0" i="0" lang="en-US" spc="0" sz="1700" u="none" cap="none" strike="noStrike">
                <a:solidFill>
                  <a:schemeClr val="lt1"/>
                </a:solidFill>
                <a:latin typeface="Calibri"/>
                <a:ea typeface="Calibri"/>
                <a:cs typeface="Calibri"/>
                <a:sym typeface="Calibri"/>
              </a:rPr>
              <a:t>Alegem nu doar o profesie, ci un mod de a trăi: timp, relații, loc, sănătate, valori.</a:t>
            </a:r>
            <a:endParaRPr b="0" i="0" spc="0" sz="1700" u="none" cap="none" strike="noStrike">
              <a:solidFill>
                <a:schemeClr val="dk1"/>
              </a:solidFill>
              <a:latin typeface="Calibri"/>
              <a:ea typeface="Calibri"/>
              <a:cs typeface="Calibri"/>
              <a:sym typeface="Calibri"/>
            </a:endParaRPr>
          </a:p>
        </p:txBody>
      </p:sp>
      <p:sp>
        <p:nvSpPr>
          <p:cNvPr id="461" name="Google Shape;461;p16"/>
          <p:cNvSpPr txBox="1"/>
          <p:nvPr/>
        </p:nvSpPr>
        <p:spPr>
          <a:xfrm>
            <a:off x="8526778" y="3822180"/>
            <a:ext cx="2743200" cy="132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mbria"/>
              <a:buNone/>
            </a:pPr>
            <a:r>
              <a:rPr b="0" i="0" lang="en-US" spc="0" sz="1700" u="none" cap="none" strike="noStrike">
                <a:solidFill>
                  <a:schemeClr val="lt1"/>
                </a:solidFill>
                <a:latin typeface="Cambria"/>
                <a:ea typeface="Cambria"/>
                <a:cs typeface="Cambria"/>
                <a:sym typeface="Cambria"/>
              </a:rPr>
              <a:t>„Cum vrei să arate o zi obișnuită din viața ta, la 30 de ani?”</a:t>
            </a:r>
            <a:endParaRPr b="0" i="0" spc="0" sz="1700" u="none" cap="none" strike="noStrike">
              <a:solidFill>
                <a:schemeClr val="dk1"/>
              </a:solidFill>
              <a:latin typeface="Calibri"/>
              <a:ea typeface="Calibri"/>
              <a:cs typeface="Calibri"/>
              <a:sym typeface="Calibri"/>
            </a:endParaRPr>
          </a:p>
        </p:txBody>
      </p:sp>
      <p:sp>
        <p:nvSpPr>
          <p:cNvPr id="462" name="Google Shape;462;p16"/>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Super (1980) — rolurile de viață („curcubeul carierei”); Lysova, Dik, Duffy, Khapova și Arthur (2019) · reprezentare ilustrativă</a:t>
            </a:r>
            <a:endParaRPr sz="1000"/>
          </a:p>
        </p:txBody>
      </p:sp>
      <p:sp>
        <p:nvSpPr>
          <p:cNvPr id="463" name="Google Shape;463;p16"/>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17"/>
          <p:cNvSpPr txBox="1"/>
          <p:nvPr>
            <p:ph idx="1" type="body"/>
          </p:nvPr>
        </p:nvSpPr>
        <p:spPr>
          <a:xfrm>
            <a:off x="685800" y="1051560"/>
            <a:ext cx="3200400" cy="1371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accent1"/>
              </a:buClr>
              <a:buSzPts val="7200"/>
              <a:buNone/>
            </a:pPr>
            <a:r>
              <a:rPr b="1" lang="en-US" sz="7200">
                <a:solidFill>
                  <a:schemeClr val="accent1"/>
                </a:solidFill>
                <a:latin typeface="Cambria"/>
                <a:ea typeface="Cambria"/>
                <a:cs typeface="Cambria"/>
                <a:sym typeface="Cambria"/>
              </a:rPr>
              <a:t>03</a:t>
            </a:r>
            <a:endParaRPr sz="7200"/>
          </a:p>
        </p:txBody>
      </p:sp>
      <p:sp>
        <p:nvSpPr>
          <p:cNvPr id="470" name="Google Shape;470;p17"/>
          <p:cNvSpPr txBox="1"/>
          <p:nvPr>
            <p:ph type="title"/>
          </p:nvPr>
        </p:nvSpPr>
        <p:spPr>
          <a:xfrm>
            <a:off x="685800" y="2560320"/>
            <a:ext cx="5669280" cy="173736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4400"/>
              <a:buFont typeface="Cambria"/>
              <a:buNone/>
            </a:pPr>
            <a:r>
              <a:rPr b="1" lang="en-US" sz="4400">
                <a:solidFill>
                  <a:schemeClr val="lt1"/>
                </a:solidFill>
              </a:rPr>
              <a:t>Unde sunt elevii noștri</a:t>
            </a:r>
            <a:endParaRPr sz="4400"/>
          </a:p>
        </p:txBody>
      </p:sp>
      <p:sp>
        <p:nvSpPr>
          <p:cNvPr id="471" name="Google Shape;471;p17"/>
          <p:cNvSpPr txBox="1"/>
          <p:nvPr>
            <p:ph idx="2" type="body"/>
          </p:nvPr>
        </p:nvSpPr>
        <p:spPr>
          <a:xfrm>
            <a:off x="685800" y="4434840"/>
            <a:ext cx="5669280" cy="10972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5"/>
              </a:buClr>
              <a:buSzPts val="2200"/>
              <a:buNone/>
            </a:pPr>
            <a:r>
              <a:rPr lang="en-US" sz="2200">
                <a:solidFill>
                  <a:schemeClr val="accent5"/>
                </a:solidFill>
              </a:rPr>
              <a:t>Cât de pregătiți sunt elevii pentru ea?</a:t>
            </a:r>
            <a:endParaRPr sz="2200"/>
          </a:p>
        </p:txBody>
      </p:sp>
      <p:cxnSp>
        <p:nvCxnSpPr>
          <p:cNvPr id="472" name="Google Shape;472;p17"/>
          <p:cNvCxnSpPr/>
          <p:nvPr/>
        </p:nvCxnSpPr>
        <p:spPr>
          <a:xfrm>
            <a:off x="7095744" y="1380744"/>
            <a:ext cx="0" cy="1280160"/>
          </a:xfrm>
          <a:prstGeom prst="straightConnector1">
            <a:avLst/>
          </a:prstGeom>
          <a:noFill/>
          <a:ln cap="flat" cmpd="sng" w="31750">
            <a:solidFill>
              <a:srgbClr val="E76F51"/>
            </a:solidFill>
            <a:prstDash val="solid"/>
            <a:round/>
            <a:headEnd len="sm" w="sm" type="none"/>
            <a:tailEnd len="sm" w="sm" type="none"/>
          </a:ln>
        </p:spPr>
      </p:cxnSp>
      <p:cxnSp>
        <p:nvCxnSpPr>
          <p:cNvPr id="473" name="Google Shape;473;p17"/>
          <p:cNvCxnSpPr/>
          <p:nvPr/>
        </p:nvCxnSpPr>
        <p:spPr>
          <a:xfrm>
            <a:off x="7095744" y="2660904"/>
            <a:ext cx="0" cy="1280160"/>
          </a:xfrm>
          <a:prstGeom prst="straightConnector1">
            <a:avLst/>
          </a:prstGeom>
          <a:noFill/>
          <a:ln cap="flat" cmpd="sng" w="19050">
            <a:solidFill>
              <a:srgbClr val="E76F51"/>
            </a:solidFill>
            <a:prstDash val="dash"/>
            <a:round/>
            <a:headEnd len="sm" w="sm" type="none"/>
            <a:tailEnd len="sm" w="sm" type="none"/>
          </a:ln>
        </p:spPr>
      </p:cxnSp>
      <p:sp>
        <p:nvSpPr>
          <p:cNvPr id="474" name="Google Shape;474;p17"/>
          <p:cNvSpPr/>
          <p:nvPr/>
        </p:nvSpPr>
        <p:spPr>
          <a:xfrm>
            <a:off x="6903720" y="118872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75" name="Google Shape;475;p17"/>
          <p:cNvSpPr txBox="1"/>
          <p:nvPr/>
        </p:nvSpPr>
        <p:spPr>
          <a:xfrm>
            <a:off x="6903720" y="118872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476" name="Google Shape;476;p17"/>
          <p:cNvSpPr/>
          <p:nvPr/>
        </p:nvSpPr>
        <p:spPr>
          <a:xfrm>
            <a:off x="6903720" y="182880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77" name="Google Shape;477;p17"/>
          <p:cNvSpPr txBox="1"/>
          <p:nvPr/>
        </p:nvSpPr>
        <p:spPr>
          <a:xfrm>
            <a:off x="6903720" y="182880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478" name="Google Shape;478;p17"/>
          <p:cNvSpPr/>
          <p:nvPr/>
        </p:nvSpPr>
        <p:spPr>
          <a:xfrm>
            <a:off x="6903720" y="2468880"/>
            <a:ext cx="384048" cy="384048"/>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79" name="Google Shape;479;p17"/>
          <p:cNvSpPr txBox="1"/>
          <p:nvPr/>
        </p:nvSpPr>
        <p:spPr>
          <a:xfrm>
            <a:off x="6903720" y="246888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480" name="Google Shape;480;p17"/>
          <p:cNvSpPr/>
          <p:nvPr/>
        </p:nvSpPr>
        <p:spPr>
          <a:xfrm>
            <a:off x="6903720" y="310896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81" name="Google Shape;481;p17"/>
          <p:cNvSpPr txBox="1"/>
          <p:nvPr/>
        </p:nvSpPr>
        <p:spPr>
          <a:xfrm>
            <a:off x="6903720" y="310896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482" name="Google Shape;482;p17"/>
          <p:cNvSpPr/>
          <p:nvPr/>
        </p:nvSpPr>
        <p:spPr>
          <a:xfrm>
            <a:off x="6903720" y="374904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483" name="Google Shape;483;p17"/>
          <p:cNvSpPr txBox="1"/>
          <p:nvPr/>
        </p:nvSpPr>
        <p:spPr>
          <a:xfrm>
            <a:off x="6903720" y="374904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484" name="Google Shape;484;p17"/>
          <p:cNvSpPr txBox="1"/>
          <p:nvPr/>
        </p:nvSpPr>
        <p:spPr>
          <a:xfrm>
            <a:off x="7470648" y="115214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Cum va arăta viitorul</a:t>
            </a:r>
            <a:endParaRPr b="0" i="0" spc="0" sz="1600" u="none" cap="none" strike="noStrike">
              <a:solidFill>
                <a:schemeClr val="dk1"/>
              </a:solidFill>
              <a:latin typeface="Calibri"/>
              <a:ea typeface="Calibri"/>
              <a:cs typeface="Calibri"/>
              <a:sym typeface="Calibri"/>
            </a:endParaRPr>
          </a:p>
        </p:txBody>
      </p:sp>
      <p:sp>
        <p:nvSpPr>
          <p:cNvPr id="485" name="Google Shape;485;p17"/>
          <p:cNvSpPr txBox="1"/>
          <p:nvPr/>
        </p:nvSpPr>
        <p:spPr>
          <a:xfrm>
            <a:off x="7470648" y="179222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Ce devine cariera</a:t>
            </a:r>
            <a:endParaRPr b="0" i="0" spc="0" sz="1600" u="none" cap="none" strike="noStrike">
              <a:solidFill>
                <a:schemeClr val="dk1"/>
              </a:solidFill>
              <a:latin typeface="Calibri"/>
              <a:ea typeface="Calibri"/>
              <a:cs typeface="Calibri"/>
              <a:sym typeface="Calibri"/>
            </a:endParaRPr>
          </a:p>
        </p:txBody>
      </p:sp>
      <p:sp>
        <p:nvSpPr>
          <p:cNvPr id="486" name="Google Shape;486;p17"/>
          <p:cNvSpPr txBox="1"/>
          <p:nvPr/>
        </p:nvSpPr>
        <p:spPr>
          <a:xfrm>
            <a:off x="7470648" y="243230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1" i="0" lang="en-US" spc="0" sz="1800" u="none" cap="none" strike="noStrike">
                <a:solidFill>
                  <a:schemeClr val="lt1"/>
                </a:solidFill>
                <a:latin typeface="Calibri"/>
                <a:ea typeface="Calibri"/>
                <a:cs typeface="Calibri"/>
                <a:sym typeface="Calibri"/>
              </a:rPr>
              <a:t>Unde sunt elevii noștri</a:t>
            </a:r>
            <a:endParaRPr b="0" i="0" spc="0" sz="1800" u="none" cap="none" strike="noStrike">
              <a:solidFill>
                <a:schemeClr val="dk1"/>
              </a:solidFill>
              <a:latin typeface="Calibri"/>
              <a:ea typeface="Calibri"/>
              <a:cs typeface="Calibri"/>
              <a:sym typeface="Calibri"/>
            </a:endParaRPr>
          </a:p>
        </p:txBody>
      </p:sp>
      <p:sp>
        <p:nvSpPr>
          <p:cNvPr id="487" name="Google Shape;487;p17"/>
          <p:cNvSpPr txBox="1"/>
          <p:nvPr/>
        </p:nvSpPr>
        <p:spPr>
          <a:xfrm>
            <a:off x="7470648" y="307238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Metacompetențele viitorului</a:t>
            </a:r>
            <a:endParaRPr b="0" i="0" spc="0" sz="1600" u="none" cap="none" strike="noStrike">
              <a:solidFill>
                <a:schemeClr val="dk1"/>
              </a:solidFill>
              <a:latin typeface="Calibri"/>
              <a:ea typeface="Calibri"/>
              <a:cs typeface="Calibri"/>
              <a:sym typeface="Calibri"/>
            </a:endParaRPr>
          </a:p>
        </p:txBody>
      </p:sp>
      <p:sp>
        <p:nvSpPr>
          <p:cNvPr id="488" name="Google Shape;488;p17"/>
          <p:cNvSpPr txBox="1"/>
          <p:nvPr/>
        </p:nvSpPr>
        <p:spPr>
          <a:xfrm>
            <a:off x="7470648" y="371246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Ce putem face noi, consilierii</a:t>
            </a:r>
            <a:endParaRPr b="0" i="0" spc="0" sz="1600" u="none" cap="none" strike="noStrike">
              <a:solidFill>
                <a:schemeClr val="dk1"/>
              </a:solidFill>
              <a:latin typeface="Calibri"/>
              <a:ea typeface="Calibri"/>
              <a:cs typeface="Calibri"/>
              <a:sym typeface="Calibri"/>
            </a:endParaRPr>
          </a:p>
        </p:txBody>
      </p:sp>
      <p:sp>
        <p:nvSpPr>
          <p:cNvPr id="489" name="Google Shape;489;p17"/>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18"/>
          <p:cNvSpPr txBox="1"/>
          <p:nvPr>
            <p:ph type="title"/>
          </p:nvPr>
        </p:nvSpPr>
        <p:spPr>
          <a:xfrm>
            <a:off x="678175" y="531680"/>
            <a:ext cx="10835700" cy="21030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1"/>
              </a:buClr>
              <a:buSzPts val="3600"/>
              <a:buFont typeface="Cambria"/>
              <a:buNone/>
            </a:pPr>
            <a:r>
              <a:rPr b="1" lang="en-US" sz="3700">
                <a:solidFill>
                  <a:schemeClr val="accent1"/>
                </a:solidFill>
              </a:rPr>
              <a:t>39%</a:t>
            </a:r>
            <a:r>
              <a:rPr lang="en-US" sz="3700">
                <a:solidFill>
                  <a:schemeClr val="lt1"/>
                </a:solidFill>
              </a:rPr>
              <a:t> dintre elevii de 15 ani nu știu ce carieră își doresc</a:t>
            </a:r>
            <a:endParaRPr sz="3700"/>
          </a:p>
        </p:txBody>
      </p:sp>
      <p:sp>
        <p:nvSpPr>
          <p:cNvPr id="496" name="Google Shape;496;p18"/>
          <p:cNvSpPr/>
          <p:nvPr/>
        </p:nvSpPr>
        <p:spPr>
          <a:xfrm>
            <a:off x="685800" y="3401568"/>
            <a:ext cx="10835640"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497" name="Google Shape;497;p18"/>
          <p:cNvSpPr/>
          <p:nvPr/>
        </p:nvSpPr>
        <p:spPr>
          <a:xfrm>
            <a:off x="685800" y="3401568"/>
            <a:ext cx="4225900"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498" name="Google Shape;498;p18"/>
          <p:cNvSpPr txBox="1"/>
          <p:nvPr/>
        </p:nvSpPr>
        <p:spPr>
          <a:xfrm>
            <a:off x="8778240" y="3584448"/>
            <a:ext cx="27432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accent5"/>
              </a:buClr>
              <a:buSzPts val="1300"/>
              <a:buFont typeface="Calibri"/>
              <a:buNone/>
            </a:pPr>
            <a:r>
              <a:rPr b="0" i="0" lang="en-US" spc="0" sz="1400" u="none" cap="none" strike="noStrike">
                <a:solidFill>
                  <a:schemeClr val="accent5"/>
                </a:solidFill>
                <a:latin typeface="Cambria"/>
                <a:ea typeface="Cambria"/>
                <a:cs typeface="Cambria"/>
                <a:sym typeface="Cambria"/>
              </a:rPr>
              <a:t>39 din 100 de elevi</a:t>
            </a:r>
            <a:endParaRPr b="0" i="0" spc="0" sz="1400" u="none" cap="none" strike="noStrike">
              <a:solidFill>
                <a:schemeClr val="dk1"/>
              </a:solidFill>
              <a:latin typeface="Cambria"/>
              <a:ea typeface="Cambria"/>
              <a:cs typeface="Cambria"/>
              <a:sym typeface="Cambria"/>
            </a:endParaRPr>
          </a:p>
        </p:txBody>
      </p:sp>
      <p:sp>
        <p:nvSpPr>
          <p:cNvPr id="499" name="Google Shape;499;p18"/>
          <p:cNvSpPr txBox="1"/>
          <p:nvPr/>
        </p:nvSpPr>
        <p:spPr>
          <a:xfrm>
            <a:off x="685800" y="4041648"/>
            <a:ext cx="5349240" cy="2011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libri"/>
              <a:buNone/>
            </a:pPr>
            <a:r>
              <a:rPr b="0" i="0" lang="en-US" spc="0" sz="1800" u="none" cap="none" strike="noStrike">
                <a:solidFill>
                  <a:schemeClr val="lt1"/>
                </a:solidFill>
                <a:latin typeface="Cambria"/>
                <a:ea typeface="Cambria"/>
                <a:cs typeface="Cambria"/>
                <a:sym typeface="Cambria"/>
              </a:rPr>
              <a:t>Cel mai mare procent înregistrat vreodată: dublu față de 2015.</a:t>
            </a:r>
            <a:endParaRPr b="0" i="0" spc="0" sz="1800" u="none" cap="none" strike="noStrike">
              <a:solidFill>
                <a:schemeClr val="dk1"/>
              </a:solidFill>
              <a:latin typeface="Cambria"/>
              <a:ea typeface="Cambria"/>
              <a:cs typeface="Cambria"/>
              <a:sym typeface="Cambria"/>
            </a:endParaRPr>
          </a:p>
          <a:p>
            <a:pPr indent="0" lvl="0" marL="0" marR="0" rtl="0" algn="l">
              <a:lnSpc>
                <a:spcPct val="100000"/>
              </a:lnSpc>
              <a:spcBef>
                <a:spcPts val="1000"/>
              </a:spcBef>
              <a:spcAft>
                <a:spcPts val="0"/>
              </a:spcAft>
              <a:buClr>
                <a:schemeClr val="accent1"/>
              </a:buClr>
              <a:buSzPts val="1700"/>
              <a:buFont typeface="Calibri"/>
              <a:buNone/>
            </a:pPr>
            <a:r>
              <a:rPr b="1" i="0" lang="en-US" spc="0" sz="1800" u="none" cap="none" strike="noStrike">
                <a:solidFill>
                  <a:schemeClr val="accent1"/>
                </a:solidFill>
                <a:latin typeface="Cambria"/>
                <a:ea typeface="Cambria"/>
                <a:cs typeface="Cambria"/>
                <a:sym typeface="Cambria"/>
              </a:rPr>
              <a:t>Aproape jumătate (47%) se tem că nu sunt pregătiți pentru viața de după școală.</a:t>
            </a:r>
            <a:endParaRPr b="0" i="0" spc="0" sz="1800" u="none" cap="none" strike="noStrike">
              <a:solidFill>
                <a:schemeClr val="dk1"/>
              </a:solidFill>
              <a:latin typeface="Cambria"/>
              <a:ea typeface="Cambria"/>
              <a:cs typeface="Cambria"/>
              <a:sym typeface="Cambria"/>
            </a:endParaRPr>
          </a:p>
        </p:txBody>
      </p:sp>
      <p:sp>
        <p:nvSpPr>
          <p:cNvPr id="500" name="Google Shape;500;p18"/>
          <p:cNvSpPr/>
          <p:nvPr/>
        </p:nvSpPr>
        <p:spPr>
          <a:xfrm>
            <a:off x="6355080" y="4023360"/>
            <a:ext cx="5166360" cy="201168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501" name="Google Shape;501;p18"/>
          <p:cNvSpPr/>
          <p:nvPr/>
        </p:nvSpPr>
        <p:spPr>
          <a:xfrm>
            <a:off x="6355080" y="4023360"/>
            <a:ext cx="73152" cy="201168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502" name="Google Shape;502;p18"/>
          <p:cNvSpPr txBox="1"/>
          <p:nvPr/>
        </p:nvSpPr>
        <p:spPr>
          <a:xfrm>
            <a:off x="6675120" y="4553712"/>
            <a:ext cx="461772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0" i="0" lang="en-US" spc="0" sz="1700" u="none" cap="none" strike="noStrike">
                <a:solidFill>
                  <a:schemeClr val="lt1"/>
                </a:solidFill>
                <a:latin typeface="Cambria"/>
                <a:ea typeface="Cambria"/>
                <a:cs typeface="Cambria"/>
                <a:sym typeface="Cambria"/>
              </a:rPr>
              <a:t>Nesiguranța la 15 ani e normală. Ținta nu e o decizie rapidă, ci resursele cu care elevul își gestionează nesiguranța: explorare, reflecție, sprijin.</a:t>
            </a:r>
            <a:endParaRPr b="0" i="0" spc="0" sz="1700" u="none" cap="none" strike="noStrike">
              <a:solidFill>
                <a:schemeClr val="dk1"/>
              </a:solidFill>
              <a:latin typeface="Cambria"/>
              <a:ea typeface="Cambria"/>
              <a:cs typeface="Cambria"/>
              <a:sym typeface="Cambria"/>
            </a:endParaRPr>
          </a:p>
        </p:txBody>
      </p:sp>
      <p:sp>
        <p:nvSpPr>
          <p:cNvPr id="503" name="Google Shape;503;p18"/>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rPr lang="en-US" sz="1100">
                <a:solidFill>
                  <a:schemeClr val="accent5"/>
                </a:solidFill>
                <a:latin typeface="Cambria"/>
                <a:ea typeface="Cambria"/>
                <a:cs typeface="Cambria"/>
                <a:sym typeface="Cambria"/>
              </a:rPr>
              <a:t>Sursa: OCDE (2025), The State of Global Teenage Career Preparation — date PISA 2022, peste 80 de țări</a:t>
            </a:r>
            <a:endParaRPr sz="1100">
              <a:latin typeface="Cambria"/>
              <a:ea typeface="Cambria"/>
              <a:cs typeface="Cambria"/>
              <a:sym typeface="Cambria"/>
            </a:endParaRPr>
          </a:p>
        </p:txBody>
      </p:sp>
      <p:sp>
        <p:nvSpPr>
          <p:cNvPr id="504" name="Google Shape;504;p18"/>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100"/>
              <a:buNone/>
            </a:pPr>
            <a:fld id="{00000000-1234-1234-1234-123412341234}" type="slidenum">
              <a:rPr i="0" lang="en-US" sz="1100" u="none" cap="none" strike="noStrike">
                <a:solidFill>
                  <a:srgbClr val="A9C6E8"/>
                </a:solidFill>
                <a:latin typeface="Cambria"/>
                <a:ea typeface="Cambria"/>
                <a:cs typeface="Cambria"/>
                <a:sym typeface="Cambria"/>
              </a:rPr>
              <a:t>‹#›</a:t>
            </a:fld>
            <a:endParaRPr i="0" sz="1100" u="none" cap="none" strike="noStrike">
              <a:solidFill>
                <a:srgbClr val="A9C6E8"/>
              </a:solidFill>
              <a:latin typeface="Cambria"/>
              <a:ea typeface="Cambria"/>
              <a:cs typeface="Cambria"/>
              <a:sym typeface="Cambr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20"/>
          <p:cNvSpPr txBox="1"/>
          <p:nvPr>
            <p:ph type="title"/>
          </p:nvPr>
        </p:nvSpPr>
        <p:spPr>
          <a:xfrm>
            <a:off x="678175" y="449180"/>
            <a:ext cx="10835700" cy="21030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1"/>
              </a:buClr>
              <a:buSzPts val="3600"/>
              <a:buFont typeface="Cambria"/>
              <a:buNone/>
            </a:pPr>
            <a:r>
              <a:rPr b="1" lang="en-US" sz="3700">
                <a:solidFill>
                  <a:schemeClr val="accent1"/>
                </a:solidFill>
              </a:rPr>
              <a:t>72%</a:t>
            </a:r>
            <a:r>
              <a:rPr lang="en-US" sz="3700">
                <a:solidFill>
                  <a:schemeClr val="lt1"/>
                </a:solidFill>
              </a:rPr>
              <a:t> dintre tinerii din Generația Z cer deja sfaturi de carieră inteligenței artificiale</a:t>
            </a:r>
            <a:endParaRPr sz="3700"/>
          </a:p>
        </p:txBody>
      </p:sp>
      <p:sp>
        <p:nvSpPr>
          <p:cNvPr id="511" name="Google Shape;511;p20"/>
          <p:cNvSpPr/>
          <p:nvPr/>
        </p:nvSpPr>
        <p:spPr>
          <a:xfrm>
            <a:off x="685800" y="3401568"/>
            <a:ext cx="10835640"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512" name="Google Shape;512;p20"/>
          <p:cNvSpPr/>
          <p:nvPr/>
        </p:nvSpPr>
        <p:spPr>
          <a:xfrm>
            <a:off x="685800" y="3401568"/>
            <a:ext cx="7801661"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513" name="Google Shape;513;p20"/>
          <p:cNvSpPr txBox="1"/>
          <p:nvPr/>
        </p:nvSpPr>
        <p:spPr>
          <a:xfrm>
            <a:off x="8778240" y="3584448"/>
            <a:ext cx="27432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accent5"/>
              </a:buClr>
              <a:buSzPts val="1300"/>
              <a:buFont typeface="Calibri"/>
              <a:buNone/>
            </a:pPr>
            <a:r>
              <a:rPr b="0" i="0" lang="en-US" spc="0" sz="1400" u="none" cap="none" strike="noStrike">
                <a:solidFill>
                  <a:schemeClr val="accent5"/>
                </a:solidFill>
                <a:latin typeface="Cambria"/>
                <a:ea typeface="Cambria"/>
                <a:cs typeface="Cambria"/>
                <a:sym typeface="Cambria"/>
              </a:rPr>
              <a:t>72 din 100 de tineri</a:t>
            </a:r>
            <a:endParaRPr b="0" i="0" spc="0" sz="1400" u="none" cap="none" strike="noStrike">
              <a:solidFill>
                <a:schemeClr val="dk1"/>
              </a:solidFill>
              <a:latin typeface="Cambria"/>
              <a:ea typeface="Cambria"/>
              <a:cs typeface="Cambria"/>
              <a:sym typeface="Cambria"/>
            </a:endParaRPr>
          </a:p>
        </p:txBody>
      </p:sp>
      <p:sp>
        <p:nvSpPr>
          <p:cNvPr id="514" name="Google Shape;514;p20"/>
          <p:cNvSpPr txBox="1"/>
          <p:nvPr/>
        </p:nvSpPr>
        <p:spPr>
          <a:xfrm>
            <a:off x="685800" y="4041648"/>
            <a:ext cx="5349240" cy="2011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libri"/>
              <a:buNone/>
            </a:pPr>
            <a:r>
              <a:rPr b="0" i="0" lang="en-US" spc="0" sz="1800" u="none" cap="none" strike="noStrike">
                <a:solidFill>
                  <a:schemeClr val="lt1"/>
                </a:solidFill>
                <a:latin typeface="Cambria"/>
                <a:ea typeface="Cambria"/>
                <a:cs typeface="Cambria"/>
                <a:sym typeface="Cambria"/>
              </a:rPr>
              <a:t>În România, doar 44% dintre tinerii de 16–24 de ani folosesc AI generativ (UE: 64%), cel mai mic procent din UE.</a:t>
            </a:r>
            <a:endParaRPr b="0" i="0" spc="0" sz="1800" u="none" cap="none" strike="noStrike">
              <a:solidFill>
                <a:schemeClr val="dk1"/>
              </a:solidFill>
              <a:latin typeface="Cambria"/>
              <a:ea typeface="Cambria"/>
              <a:cs typeface="Cambria"/>
              <a:sym typeface="Cambria"/>
            </a:endParaRPr>
          </a:p>
          <a:p>
            <a:pPr indent="0" lvl="0" marL="0" marR="0" rtl="0" algn="l">
              <a:lnSpc>
                <a:spcPct val="100000"/>
              </a:lnSpc>
              <a:spcBef>
                <a:spcPts val="1000"/>
              </a:spcBef>
              <a:spcAft>
                <a:spcPts val="0"/>
              </a:spcAft>
              <a:buClr>
                <a:schemeClr val="accent1"/>
              </a:buClr>
              <a:buSzPts val="1700"/>
              <a:buFont typeface="Calibri"/>
              <a:buNone/>
            </a:pPr>
            <a:r>
              <a:rPr b="1" i="0" lang="en-US" spc="0" sz="1800" u="none" cap="none" strike="noStrike">
                <a:solidFill>
                  <a:schemeClr val="accent1"/>
                </a:solidFill>
                <a:latin typeface="Cambria"/>
                <a:ea typeface="Cambria"/>
                <a:cs typeface="Cambria"/>
                <a:sym typeface="Cambria"/>
              </a:rPr>
              <a:t>AI-ul oferă informații. Sensul, curajul și disciplina se construiesc în relație</a:t>
            </a:r>
            <a:r>
              <a:rPr b="1" lang="en-US" sz="1800">
                <a:solidFill>
                  <a:schemeClr val="accent1"/>
                </a:solidFill>
                <a:latin typeface="Cambria"/>
                <a:ea typeface="Cambria"/>
                <a:cs typeface="Cambria"/>
                <a:sym typeface="Cambria"/>
              </a:rPr>
              <a:t>.</a:t>
            </a:r>
            <a:endParaRPr b="0" i="0" spc="0" sz="1800" u="none" cap="none" strike="noStrike">
              <a:solidFill>
                <a:schemeClr val="dk1"/>
              </a:solidFill>
              <a:latin typeface="Cambria"/>
              <a:ea typeface="Cambria"/>
              <a:cs typeface="Cambria"/>
              <a:sym typeface="Cambria"/>
            </a:endParaRPr>
          </a:p>
        </p:txBody>
      </p:sp>
      <p:sp>
        <p:nvSpPr>
          <p:cNvPr id="515" name="Google Shape;515;p20"/>
          <p:cNvSpPr/>
          <p:nvPr/>
        </p:nvSpPr>
        <p:spPr>
          <a:xfrm>
            <a:off x="6355080" y="4023360"/>
            <a:ext cx="5166360" cy="201168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516" name="Google Shape;516;p20"/>
          <p:cNvSpPr/>
          <p:nvPr/>
        </p:nvSpPr>
        <p:spPr>
          <a:xfrm>
            <a:off x="6355080" y="4023360"/>
            <a:ext cx="73152" cy="201168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517" name="Google Shape;517;p20"/>
          <p:cNvSpPr txBox="1"/>
          <p:nvPr/>
        </p:nvSpPr>
        <p:spPr>
          <a:xfrm>
            <a:off x="6675120" y="4553712"/>
            <a:ext cx="461772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0" i="0" lang="en-US" spc="0" sz="1700" u="none" cap="none" strike="noStrike">
                <a:solidFill>
                  <a:schemeClr val="lt1"/>
                </a:solidFill>
                <a:latin typeface="Cambria"/>
                <a:ea typeface="Cambria"/>
                <a:cs typeface="Cambria"/>
                <a:sym typeface="Cambria"/>
              </a:rPr>
              <a:t>Nu concurăm cu AI-ul, îl folosim. Și îi învățăm pe elevi să întrebe/chestioneze….</a:t>
            </a:r>
            <a:endParaRPr b="0" i="0" spc="0" sz="1700" u="none" cap="none" strike="noStrike">
              <a:solidFill>
                <a:schemeClr val="dk1"/>
              </a:solidFill>
              <a:latin typeface="Cambria"/>
              <a:ea typeface="Cambria"/>
              <a:cs typeface="Cambria"/>
              <a:sym typeface="Cambria"/>
            </a:endParaRPr>
          </a:p>
        </p:txBody>
      </p:sp>
      <p:sp>
        <p:nvSpPr>
          <p:cNvPr id="518" name="Google Shape;518;p20"/>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rPr lang="en-US" sz="1100">
                <a:solidFill>
                  <a:schemeClr val="accent5"/>
                </a:solidFill>
                <a:latin typeface="Cambria"/>
                <a:ea typeface="Cambria"/>
                <a:cs typeface="Cambria"/>
                <a:sym typeface="Cambria"/>
              </a:rPr>
              <a:t>Surse: Deloitte, Gen Z and Millennial Survey 2026 — 22.595 de respondenți, 44 de țări; Eurostat (februarie 2026); </a:t>
            </a:r>
            <a:endParaRPr sz="1100">
              <a:latin typeface="Cambria"/>
              <a:ea typeface="Cambria"/>
              <a:cs typeface="Cambria"/>
              <a:sym typeface="Cambria"/>
            </a:endParaRPr>
          </a:p>
        </p:txBody>
      </p:sp>
      <p:sp>
        <p:nvSpPr>
          <p:cNvPr id="519" name="Google Shape;519;p20"/>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100"/>
              <a:buNone/>
            </a:pPr>
            <a:fld id="{00000000-1234-1234-1234-123412341234}" type="slidenum">
              <a:rPr i="0" lang="en-US" sz="1100" u="none" cap="none" strike="noStrike">
                <a:solidFill>
                  <a:srgbClr val="A9C6E8"/>
                </a:solidFill>
                <a:latin typeface="Cambria"/>
                <a:ea typeface="Cambria"/>
                <a:cs typeface="Cambria"/>
                <a:sym typeface="Cambria"/>
              </a:rPr>
              <a:t>‹#›</a:t>
            </a:fld>
            <a:endParaRPr i="0" sz="1100" u="none" cap="none" strike="noStrike">
              <a:solidFill>
                <a:srgbClr val="A9C6E8"/>
              </a:solidFill>
              <a:latin typeface="Cambria"/>
              <a:ea typeface="Cambria"/>
              <a:cs typeface="Cambria"/>
              <a:sym typeface="Cambr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22"/>
          <p:cNvSpPr txBox="1"/>
          <p:nvPr>
            <p:ph idx="1" type="body"/>
          </p:nvPr>
        </p:nvSpPr>
        <p:spPr>
          <a:xfrm>
            <a:off x="685800" y="1051560"/>
            <a:ext cx="3200400" cy="13716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accent1"/>
              </a:buClr>
              <a:buSzPts val="7200"/>
              <a:buNone/>
            </a:pPr>
            <a:r>
              <a:rPr b="1" lang="en-US" sz="7200">
                <a:solidFill>
                  <a:schemeClr val="accent1"/>
                </a:solidFill>
                <a:latin typeface="Cambria"/>
                <a:ea typeface="Cambria"/>
                <a:cs typeface="Cambria"/>
                <a:sym typeface="Cambria"/>
              </a:rPr>
              <a:t>04</a:t>
            </a:r>
            <a:endParaRPr sz="7200"/>
          </a:p>
        </p:txBody>
      </p:sp>
      <p:sp>
        <p:nvSpPr>
          <p:cNvPr id="526" name="Google Shape;526;p22"/>
          <p:cNvSpPr txBox="1"/>
          <p:nvPr>
            <p:ph type="title"/>
          </p:nvPr>
        </p:nvSpPr>
        <p:spPr>
          <a:xfrm>
            <a:off x="685800" y="2560320"/>
            <a:ext cx="5669280" cy="173736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4400"/>
              <a:buFont typeface="Cambria"/>
              <a:buNone/>
            </a:pPr>
            <a:r>
              <a:rPr b="1" lang="en-US" sz="4400">
                <a:solidFill>
                  <a:schemeClr val="lt1"/>
                </a:solidFill>
              </a:rPr>
              <a:t>Metacompetențele viitorului</a:t>
            </a:r>
            <a:endParaRPr sz="4400"/>
          </a:p>
        </p:txBody>
      </p:sp>
      <p:sp>
        <p:nvSpPr>
          <p:cNvPr id="527" name="Google Shape;527;p22"/>
          <p:cNvSpPr txBox="1"/>
          <p:nvPr>
            <p:ph idx="2" type="body"/>
          </p:nvPr>
        </p:nvSpPr>
        <p:spPr>
          <a:xfrm>
            <a:off x="685800" y="4434840"/>
            <a:ext cx="5669280" cy="10972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5"/>
              </a:buClr>
              <a:buSzPts val="2200"/>
              <a:buNone/>
            </a:pPr>
            <a:r>
              <a:rPr lang="en-US" sz="2200">
                <a:solidFill>
                  <a:schemeClr val="accent5"/>
                </a:solidFill>
              </a:rPr>
              <a:t>Ce competențe rezistă când totul se schimbă?</a:t>
            </a:r>
            <a:endParaRPr sz="2200"/>
          </a:p>
        </p:txBody>
      </p:sp>
      <p:cxnSp>
        <p:nvCxnSpPr>
          <p:cNvPr id="528" name="Google Shape;528;p22"/>
          <p:cNvCxnSpPr/>
          <p:nvPr/>
        </p:nvCxnSpPr>
        <p:spPr>
          <a:xfrm>
            <a:off x="7095744" y="1380744"/>
            <a:ext cx="0" cy="1920240"/>
          </a:xfrm>
          <a:prstGeom prst="straightConnector1">
            <a:avLst/>
          </a:prstGeom>
          <a:noFill/>
          <a:ln cap="flat" cmpd="sng" w="31750">
            <a:solidFill>
              <a:srgbClr val="E76F51"/>
            </a:solidFill>
            <a:prstDash val="solid"/>
            <a:round/>
            <a:headEnd len="sm" w="sm" type="none"/>
            <a:tailEnd len="sm" w="sm" type="none"/>
          </a:ln>
        </p:spPr>
      </p:cxnSp>
      <p:cxnSp>
        <p:nvCxnSpPr>
          <p:cNvPr id="529" name="Google Shape;529;p22"/>
          <p:cNvCxnSpPr/>
          <p:nvPr/>
        </p:nvCxnSpPr>
        <p:spPr>
          <a:xfrm>
            <a:off x="7095744" y="3300984"/>
            <a:ext cx="0" cy="640080"/>
          </a:xfrm>
          <a:prstGeom prst="straightConnector1">
            <a:avLst/>
          </a:prstGeom>
          <a:noFill/>
          <a:ln cap="flat" cmpd="sng" w="19050">
            <a:solidFill>
              <a:srgbClr val="E76F51"/>
            </a:solidFill>
            <a:prstDash val="dash"/>
            <a:round/>
            <a:headEnd len="sm" w="sm" type="none"/>
            <a:tailEnd len="sm" w="sm" type="none"/>
          </a:ln>
        </p:spPr>
      </p:cxnSp>
      <p:sp>
        <p:nvSpPr>
          <p:cNvPr id="530" name="Google Shape;530;p22"/>
          <p:cNvSpPr/>
          <p:nvPr/>
        </p:nvSpPr>
        <p:spPr>
          <a:xfrm>
            <a:off x="6903720" y="118872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31" name="Google Shape;531;p22"/>
          <p:cNvSpPr txBox="1"/>
          <p:nvPr/>
        </p:nvSpPr>
        <p:spPr>
          <a:xfrm>
            <a:off x="6903720" y="118872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532" name="Google Shape;532;p22"/>
          <p:cNvSpPr/>
          <p:nvPr/>
        </p:nvSpPr>
        <p:spPr>
          <a:xfrm>
            <a:off x="6903720" y="182880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33" name="Google Shape;533;p22"/>
          <p:cNvSpPr txBox="1"/>
          <p:nvPr/>
        </p:nvSpPr>
        <p:spPr>
          <a:xfrm>
            <a:off x="6903720" y="182880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534" name="Google Shape;534;p22"/>
          <p:cNvSpPr/>
          <p:nvPr/>
        </p:nvSpPr>
        <p:spPr>
          <a:xfrm>
            <a:off x="6903720" y="246888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35" name="Google Shape;535;p22"/>
          <p:cNvSpPr txBox="1"/>
          <p:nvPr/>
        </p:nvSpPr>
        <p:spPr>
          <a:xfrm>
            <a:off x="6903720" y="246888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536" name="Google Shape;536;p22"/>
          <p:cNvSpPr/>
          <p:nvPr/>
        </p:nvSpPr>
        <p:spPr>
          <a:xfrm>
            <a:off x="6903720" y="3108960"/>
            <a:ext cx="384048" cy="384048"/>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37" name="Google Shape;537;p22"/>
          <p:cNvSpPr txBox="1"/>
          <p:nvPr/>
        </p:nvSpPr>
        <p:spPr>
          <a:xfrm>
            <a:off x="6903720" y="310896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538" name="Google Shape;538;p22"/>
          <p:cNvSpPr/>
          <p:nvPr/>
        </p:nvSpPr>
        <p:spPr>
          <a:xfrm>
            <a:off x="6903720" y="3749040"/>
            <a:ext cx="384048" cy="384048"/>
          </a:xfrm>
          <a:prstGeom prst="rect">
            <a:avLst/>
          </a:prstGeom>
          <a:solidFill>
            <a:schemeClr val="dk2"/>
          </a:solidFill>
          <a:ln cap="flat" cmpd="sng" w="15875">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39" name="Google Shape;539;p22"/>
          <p:cNvSpPr txBox="1"/>
          <p:nvPr/>
        </p:nvSpPr>
        <p:spPr>
          <a:xfrm>
            <a:off x="6903720" y="374904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5"/>
              </a:buClr>
              <a:buSzPts val="1400"/>
              <a:buFont typeface="Cambria"/>
              <a:buNone/>
            </a:pPr>
            <a:r>
              <a:rPr b="1" i="0" lang="en-US" spc="0" sz="1400" u="none" cap="none" strike="noStrike">
                <a:solidFill>
                  <a:schemeClr val="accent5"/>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540" name="Google Shape;540;p22"/>
          <p:cNvSpPr txBox="1"/>
          <p:nvPr/>
        </p:nvSpPr>
        <p:spPr>
          <a:xfrm>
            <a:off x="7470648" y="115214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Cum va arăta viitorul</a:t>
            </a:r>
            <a:endParaRPr b="0" i="0" spc="0" sz="1600" u="none" cap="none" strike="noStrike">
              <a:solidFill>
                <a:schemeClr val="dk1"/>
              </a:solidFill>
              <a:latin typeface="Calibri"/>
              <a:ea typeface="Calibri"/>
              <a:cs typeface="Calibri"/>
              <a:sym typeface="Calibri"/>
            </a:endParaRPr>
          </a:p>
        </p:txBody>
      </p:sp>
      <p:sp>
        <p:nvSpPr>
          <p:cNvPr id="541" name="Google Shape;541;p22"/>
          <p:cNvSpPr txBox="1"/>
          <p:nvPr/>
        </p:nvSpPr>
        <p:spPr>
          <a:xfrm>
            <a:off x="7470648" y="179222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Ce devine cariera</a:t>
            </a:r>
            <a:endParaRPr b="0" i="0" spc="0" sz="1600" u="none" cap="none" strike="noStrike">
              <a:solidFill>
                <a:schemeClr val="dk1"/>
              </a:solidFill>
              <a:latin typeface="Calibri"/>
              <a:ea typeface="Calibri"/>
              <a:cs typeface="Calibri"/>
              <a:sym typeface="Calibri"/>
            </a:endParaRPr>
          </a:p>
        </p:txBody>
      </p:sp>
      <p:sp>
        <p:nvSpPr>
          <p:cNvPr id="542" name="Google Shape;542;p22"/>
          <p:cNvSpPr txBox="1"/>
          <p:nvPr/>
        </p:nvSpPr>
        <p:spPr>
          <a:xfrm>
            <a:off x="7470648" y="243230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600"/>
              <a:buFont typeface="Calibri"/>
              <a:buNone/>
            </a:pPr>
            <a:r>
              <a:rPr b="0" i="0" lang="en-US" spc="0" sz="1600" u="none" cap="none" strike="noStrike">
                <a:solidFill>
                  <a:schemeClr val="accent5"/>
                </a:solidFill>
                <a:latin typeface="Calibri"/>
                <a:ea typeface="Calibri"/>
                <a:cs typeface="Calibri"/>
                <a:sym typeface="Calibri"/>
              </a:rPr>
              <a:t>Unde sunt elevii noștri</a:t>
            </a:r>
            <a:endParaRPr b="0" i="0" spc="0" sz="1600" u="none" cap="none" strike="noStrike">
              <a:solidFill>
                <a:schemeClr val="dk1"/>
              </a:solidFill>
              <a:latin typeface="Calibri"/>
              <a:ea typeface="Calibri"/>
              <a:cs typeface="Calibri"/>
              <a:sym typeface="Calibri"/>
            </a:endParaRPr>
          </a:p>
        </p:txBody>
      </p:sp>
      <p:sp>
        <p:nvSpPr>
          <p:cNvPr id="543" name="Google Shape;543;p22"/>
          <p:cNvSpPr txBox="1"/>
          <p:nvPr/>
        </p:nvSpPr>
        <p:spPr>
          <a:xfrm>
            <a:off x="7470648" y="307238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1" i="0" lang="en-US" spc="0" sz="1800" u="none" cap="none" strike="noStrike">
                <a:solidFill>
                  <a:schemeClr val="lt1"/>
                </a:solidFill>
                <a:latin typeface="Calibri"/>
                <a:ea typeface="Calibri"/>
                <a:cs typeface="Calibri"/>
                <a:sym typeface="Calibri"/>
              </a:rPr>
              <a:t>Metacompetențele viitorului</a:t>
            </a:r>
            <a:endParaRPr b="0" i="0" spc="0" sz="1800" u="none" cap="none" strike="noStrike">
              <a:solidFill>
                <a:schemeClr val="dk1"/>
              </a:solidFill>
              <a:latin typeface="Calibri"/>
              <a:ea typeface="Calibri"/>
              <a:cs typeface="Calibri"/>
              <a:sym typeface="Calibri"/>
            </a:endParaRPr>
          </a:p>
        </p:txBody>
      </p:sp>
      <p:sp>
        <p:nvSpPr>
          <p:cNvPr id="544" name="Google Shape;544;p22"/>
          <p:cNvSpPr txBox="1"/>
          <p:nvPr/>
        </p:nvSpPr>
        <p:spPr>
          <a:xfrm>
            <a:off x="7470648" y="3712464"/>
            <a:ext cx="4069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193B1"/>
              </a:buClr>
              <a:buSzPts val="1600"/>
              <a:buFont typeface="Calibri"/>
              <a:buNone/>
            </a:pPr>
            <a:r>
              <a:rPr b="0" i="0" lang="en-US" spc="0" sz="1600" u="none" cap="none" strike="noStrike">
                <a:solidFill>
                  <a:srgbClr val="8193B1"/>
                </a:solidFill>
                <a:latin typeface="Calibri"/>
                <a:ea typeface="Calibri"/>
                <a:cs typeface="Calibri"/>
                <a:sym typeface="Calibri"/>
              </a:rPr>
              <a:t>Ce putem face noi, consilierii</a:t>
            </a:r>
            <a:endParaRPr b="0" i="0" spc="0" sz="1600" u="none" cap="none" strike="noStrike">
              <a:solidFill>
                <a:schemeClr val="dk1"/>
              </a:solidFill>
              <a:latin typeface="Calibri"/>
              <a:ea typeface="Calibri"/>
              <a:cs typeface="Calibri"/>
              <a:sym typeface="Calibri"/>
            </a:endParaRPr>
          </a:p>
        </p:txBody>
      </p:sp>
      <p:sp>
        <p:nvSpPr>
          <p:cNvPr id="545" name="Google Shape;545;p22"/>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23"/>
          <p:cNvSpPr txBox="1"/>
          <p:nvPr/>
        </p:nvSpPr>
        <p:spPr>
          <a:xfrm>
            <a:off x="640080" y="868680"/>
            <a:ext cx="1097280" cy="14630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1"/>
              </a:buClr>
              <a:buSzPts val="16000"/>
              <a:buFont typeface="Cambria"/>
              <a:buNone/>
            </a:pPr>
            <a:r>
              <a:rPr b="1" i="0" lang="en-US" spc="0" sz="16000" u="none" cap="none" strike="noStrike">
                <a:solidFill>
                  <a:schemeClr val="accent1"/>
                </a:solidFill>
                <a:latin typeface="Cambria"/>
                <a:ea typeface="Cambria"/>
                <a:cs typeface="Cambria"/>
                <a:sym typeface="Cambria"/>
              </a:rPr>
              <a:t>„</a:t>
            </a:r>
            <a:endParaRPr b="0" i="0" spc="0" sz="16000" u="none" cap="none" strike="noStrike">
              <a:solidFill>
                <a:schemeClr val="dk1"/>
              </a:solidFill>
              <a:latin typeface="Calibri"/>
              <a:ea typeface="Calibri"/>
              <a:cs typeface="Calibri"/>
              <a:sym typeface="Calibri"/>
            </a:endParaRPr>
          </a:p>
        </p:txBody>
      </p:sp>
      <p:sp>
        <p:nvSpPr>
          <p:cNvPr id="552" name="Google Shape;552;p23"/>
          <p:cNvSpPr txBox="1"/>
          <p:nvPr>
            <p:ph type="title"/>
          </p:nvPr>
        </p:nvSpPr>
        <p:spPr>
          <a:xfrm>
            <a:off x="1600200" y="1554480"/>
            <a:ext cx="9235440" cy="301752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4000"/>
              <a:buFont typeface="Cambria"/>
              <a:buNone/>
            </a:pPr>
            <a:r>
              <a:rPr lang="en-US" sz="4400">
                <a:solidFill>
                  <a:schemeClr val="lt1"/>
                </a:solidFill>
                <a:latin typeface="Cambria"/>
                <a:ea typeface="Cambria"/>
                <a:cs typeface="Cambria"/>
                <a:sym typeface="Cambria"/>
              </a:rPr>
              <a:t>Funcția școlii este de a te ajuta să te adaptezi la viitor(uri).</a:t>
            </a:r>
            <a:endParaRPr sz="3400"/>
          </a:p>
        </p:txBody>
      </p:sp>
      <p:sp>
        <p:nvSpPr>
          <p:cNvPr id="553" name="Google Shape;553;p23"/>
          <p:cNvSpPr/>
          <p:nvPr/>
        </p:nvSpPr>
        <p:spPr>
          <a:xfrm>
            <a:off x="10149840" y="5605272"/>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54" name="Google Shape;554;p23"/>
          <p:cNvSpPr/>
          <p:nvPr/>
        </p:nvSpPr>
        <p:spPr>
          <a:xfrm>
            <a:off x="10588752" y="560527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55" name="Google Shape;555;p23"/>
          <p:cNvSpPr/>
          <p:nvPr/>
        </p:nvSpPr>
        <p:spPr>
          <a:xfrm>
            <a:off x="10588752" y="5166360"/>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56" name="Google Shape;556;p23"/>
          <p:cNvSpPr/>
          <p:nvPr/>
        </p:nvSpPr>
        <p:spPr>
          <a:xfrm>
            <a:off x="11027664" y="560527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57" name="Google Shape;557;p23"/>
          <p:cNvSpPr/>
          <p:nvPr/>
        </p:nvSpPr>
        <p:spPr>
          <a:xfrm>
            <a:off x="11027664" y="516636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58" name="Google Shape;558;p23"/>
          <p:cNvSpPr/>
          <p:nvPr/>
        </p:nvSpPr>
        <p:spPr>
          <a:xfrm>
            <a:off x="11027664" y="4727448"/>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59" name="Google Shape;559;p23"/>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24"/>
          <p:cNvSpPr txBox="1"/>
          <p:nvPr>
            <p:ph type="title"/>
          </p:nvPr>
        </p:nvSpPr>
        <p:spPr>
          <a:xfrm>
            <a:off x="678175" y="419883"/>
            <a:ext cx="10835700" cy="868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Bariera nu e tehnologia. Sunt competenț</a:t>
            </a:r>
            <a:r>
              <a:rPr lang="en-US">
                <a:solidFill>
                  <a:schemeClr val="dk2"/>
                </a:solidFill>
              </a:rPr>
              <a:t>ele</a:t>
            </a:r>
            <a:r>
              <a:rPr lang="en-US"/>
              <a:t>…</a:t>
            </a:r>
            <a:r>
              <a:rPr lang="en-US"/>
              <a:t>și</a:t>
            </a:r>
            <a:r>
              <a:rPr lang="en-US"/>
              <a:t> metacompetentele</a:t>
            </a:r>
            <a:endParaRPr sz="3200"/>
          </a:p>
        </p:txBody>
      </p:sp>
      <p:sp>
        <p:nvSpPr>
          <p:cNvPr id="566" name="Google Shape;566;p24"/>
          <p:cNvSpPr/>
          <p:nvPr/>
        </p:nvSpPr>
        <p:spPr>
          <a:xfrm>
            <a:off x="685800" y="1828800"/>
            <a:ext cx="4572000" cy="42062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ictogramă AI" id="567" name="Google Shape;567;p24"/>
          <p:cNvPicPr preferRelativeResize="0"/>
          <p:nvPr/>
        </p:nvPicPr>
        <p:blipFill rotWithShape="1">
          <a:blip r:embed="rId3">
            <a:alphaModFix/>
          </a:blip>
          <a:srcRect b="0" l="0" r="0" t="0"/>
          <a:stretch/>
        </p:blipFill>
        <p:spPr>
          <a:xfrm>
            <a:off x="1051560" y="2103120"/>
            <a:ext cx="457200" cy="457200"/>
          </a:xfrm>
          <a:prstGeom prst="rect">
            <a:avLst/>
          </a:prstGeom>
          <a:noFill/>
          <a:ln>
            <a:noFill/>
          </a:ln>
        </p:spPr>
      </p:pic>
      <p:sp>
        <p:nvSpPr>
          <p:cNvPr id="568" name="Google Shape;568;p24"/>
          <p:cNvSpPr txBox="1"/>
          <p:nvPr/>
        </p:nvSpPr>
        <p:spPr>
          <a:xfrm>
            <a:off x="1051560" y="2743200"/>
            <a:ext cx="3931920" cy="19202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1"/>
              </a:buClr>
              <a:buSzPts val="2600"/>
              <a:buFont typeface="Cambria"/>
              <a:buNone/>
            </a:pPr>
            <a:r>
              <a:rPr b="1" i="0" lang="en-US" spc="0" sz="2600" u="none" cap="none" strike="noStrike">
                <a:solidFill>
                  <a:schemeClr val="accent1"/>
                </a:solidFill>
                <a:latin typeface="Cambria"/>
                <a:ea typeface="Cambria"/>
                <a:cs typeface="Cambria"/>
                <a:sym typeface="Cambria"/>
              </a:rPr>
              <a:t>27%</a:t>
            </a:r>
            <a:r>
              <a:rPr b="0" i="0" lang="en-US" spc="0" sz="1900" u="none" cap="none" strike="noStrike">
                <a:solidFill>
                  <a:schemeClr val="lt1"/>
                </a:solidFill>
                <a:latin typeface="Cambria"/>
                <a:ea typeface="Cambria"/>
                <a:cs typeface="Cambria"/>
                <a:sym typeface="Cambria"/>
              </a:rPr>
              <a:t> dintre locurile de muncă din OCDE sunt în ocupații cu risc ridicat de automatizare. Europa de Est e cea mai expusă.</a:t>
            </a:r>
            <a:endParaRPr b="0" i="0" spc="0" sz="2600" u="none" cap="none" strike="noStrike">
              <a:solidFill>
                <a:schemeClr val="dk1"/>
              </a:solidFill>
              <a:latin typeface="Cambria"/>
              <a:ea typeface="Cambria"/>
              <a:cs typeface="Cambria"/>
              <a:sym typeface="Cambria"/>
            </a:endParaRPr>
          </a:p>
        </p:txBody>
      </p:sp>
      <p:sp>
        <p:nvSpPr>
          <p:cNvPr id="569" name="Google Shape;569;p24"/>
          <p:cNvSpPr txBox="1"/>
          <p:nvPr/>
        </p:nvSpPr>
        <p:spPr>
          <a:xfrm>
            <a:off x="1051560" y="4846320"/>
            <a:ext cx="3931920" cy="9601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500"/>
              <a:buFont typeface="Calibri"/>
              <a:buNone/>
            </a:pPr>
            <a:r>
              <a:rPr b="0" i="1" lang="en-US" spc="0" sz="1700" u="none" cap="none" strike="noStrike">
                <a:solidFill>
                  <a:schemeClr val="accent5"/>
                </a:solidFill>
                <a:latin typeface="Cambria"/>
                <a:ea typeface="Cambria"/>
                <a:cs typeface="Cambria"/>
                <a:sym typeface="Cambria"/>
              </a:rPr>
              <a:t>1 din 4 locuri de muncă din lume e expus AI-ului generativ: transformare, nu înlocuire.</a:t>
            </a:r>
            <a:endParaRPr b="0" i="0" spc="0" sz="1700" u="none" cap="none" strike="noStrike">
              <a:solidFill>
                <a:schemeClr val="dk1"/>
              </a:solidFill>
              <a:latin typeface="Cambria"/>
              <a:ea typeface="Cambria"/>
              <a:cs typeface="Cambria"/>
              <a:sym typeface="Cambria"/>
            </a:endParaRPr>
          </a:p>
        </p:txBody>
      </p:sp>
      <p:sp>
        <p:nvSpPr>
          <p:cNvPr id="570" name="Google Shape;570;p24"/>
          <p:cNvSpPr/>
          <p:nvPr/>
        </p:nvSpPr>
        <p:spPr>
          <a:xfrm>
            <a:off x="5532120" y="1828800"/>
            <a:ext cx="5989320" cy="128016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71" name="Google Shape;571;p24"/>
          <p:cNvSpPr/>
          <p:nvPr/>
        </p:nvSpPr>
        <p:spPr>
          <a:xfrm>
            <a:off x="5532120" y="1828800"/>
            <a:ext cx="73152" cy="128016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72" name="Google Shape;572;p24"/>
          <p:cNvSpPr txBox="1"/>
          <p:nvPr/>
        </p:nvSpPr>
        <p:spPr>
          <a:xfrm>
            <a:off x="5852160" y="1920240"/>
            <a:ext cx="5486400" cy="10972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3"/>
              </a:buClr>
              <a:buSzPts val="2200"/>
              <a:buFont typeface="Cambria"/>
              <a:buNone/>
            </a:pPr>
            <a:r>
              <a:rPr b="1" i="0" lang="en-US" spc="0" sz="2400" u="none" cap="none" strike="noStrike">
                <a:solidFill>
                  <a:schemeClr val="accent3"/>
                </a:solidFill>
                <a:latin typeface="Cambria"/>
                <a:ea typeface="Cambria"/>
                <a:cs typeface="Cambria"/>
                <a:sym typeface="Cambria"/>
              </a:rPr>
              <a:t>63%</a:t>
            </a:r>
            <a:r>
              <a:rPr b="0" i="0" lang="en-US" spc="0" sz="1900" u="none" cap="none" strike="noStrike">
                <a:solidFill>
                  <a:schemeClr val="dk1"/>
                </a:solidFill>
                <a:latin typeface="Cambria"/>
                <a:ea typeface="Cambria"/>
                <a:cs typeface="Cambria"/>
                <a:sym typeface="Cambria"/>
              </a:rPr>
              <a:t> dintre angajatori spun că lipsa competențelor e principala barieră în calea transformării.</a:t>
            </a:r>
            <a:endParaRPr b="0" i="0" spc="0" sz="2400" u="none" cap="none" strike="noStrike">
              <a:solidFill>
                <a:schemeClr val="dk1"/>
              </a:solidFill>
              <a:latin typeface="Cambria"/>
              <a:ea typeface="Cambria"/>
              <a:cs typeface="Cambria"/>
              <a:sym typeface="Cambria"/>
            </a:endParaRPr>
          </a:p>
        </p:txBody>
      </p:sp>
      <p:sp>
        <p:nvSpPr>
          <p:cNvPr id="573" name="Google Shape;573;p24"/>
          <p:cNvSpPr/>
          <p:nvPr/>
        </p:nvSpPr>
        <p:spPr>
          <a:xfrm>
            <a:off x="5532120" y="3291840"/>
            <a:ext cx="5989320" cy="128016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74" name="Google Shape;574;p24"/>
          <p:cNvSpPr/>
          <p:nvPr/>
        </p:nvSpPr>
        <p:spPr>
          <a:xfrm>
            <a:off x="5532120" y="3291840"/>
            <a:ext cx="73152" cy="12801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75" name="Google Shape;575;p24"/>
          <p:cNvSpPr txBox="1"/>
          <p:nvPr/>
        </p:nvSpPr>
        <p:spPr>
          <a:xfrm>
            <a:off x="5852160" y="3383280"/>
            <a:ext cx="5486400" cy="10972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4"/>
              </a:buClr>
              <a:buSzPts val="2200"/>
              <a:buFont typeface="Cambria"/>
              <a:buNone/>
            </a:pPr>
            <a:r>
              <a:rPr b="1" i="0" lang="en-US" spc="0" sz="2400" u="none" cap="none" strike="noStrike">
                <a:solidFill>
                  <a:schemeClr val="accent4"/>
                </a:solidFill>
                <a:latin typeface="Cambria"/>
                <a:ea typeface="Cambria"/>
                <a:cs typeface="Cambria"/>
                <a:sym typeface="Cambria"/>
              </a:rPr>
              <a:t>85%</a:t>
            </a:r>
            <a:r>
              <a:rPr b="0" i="0" lang="en-US" spc="0" sz="1900" u="none" cap="none" strike="noStrike">
                <a:solidFill>
                  <a:schemeClr val="dk1"/>
                </a:solidFill>
                <a:latin typeface="Cambria"/>
                <a:ea typeface="Cambria"/>
                <a:cs typeface="Cambria"/>
                <a:sym typeface="Cambria"/>
              </a:rPr>
              <a:t> plănuiesc să investească, înainte de toate, în formarea propriilor angajați.</a:t>
            </a:r>
            <a:endParaRPr b="0" i="0" spc="0" sz="2400" u="none" cap="none" strike="noStrike">
              <a:solidFill>
                <a:schemeClr val="dk1"/>
              </a:solidFill>
              <a:latin typeface="Cambria"/>
              <a:ea typeface="Cambria"/>
              <a:cs typeface="Cambria"/>
              <a:sym typeface="Cambria"/>
            </a:endParaRPr>
          </a:p>
        </p:txBody>
      </p:sp>
      <p:sp>
        <p:nvSpPr>
          <p:cNvPr id="576" name="Google Shape;576;p24"/>
          <p:cNvSpPr/>
          <p:nvPr/>
        </p:nvSpPr>
        <p:spPr>
          <a:xfrm>
            <a:off x="5532120" y="4754880"/>
            <a:ext cx="5989320" cy="128016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77" name="Google Shape;577;p24"/>
          <p:cNvSpPr/>
          <p:nvPr/>
        </p:nvSpPr>
        <p:spPr>
          <a:xfrm>
            <a:off x="5532120" y="4754880"/>
            <a:ext cx="73152" cy="128016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578" name="Google Shape;578;p24"/>
          <p:cNvSpPr txBox="1"/>
          <p:nvPr/>
        </p:nvSpPr>
        <p:spPr>
          <a:xfrm>
            <a:off x="5852160" y="4846320"/>
            <a:ext cx="5486400" cy="10972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4"/>
              </a:buClr>
              <a:buSzPts val="2200"/>
              <a:buFont typeface="Cambria"/>
              <a:buNone/>
            </a:pPr>
            <a:r>
              <a:rPr b="1" i="0" lang="en-US" spc="0" sz="2300" u="none" cap="none" strike="noStrike">
                <a:solidFill>
                  <a:schemeClr val="accent4"/>
                </a:solidFill>
                <a:latin typeface="Cambria"/>
                <a:ea typeface="Cambria"/>
                <a:cs typeface="Cambria"/>
                <a:sym typeface="Cambria"/>
              </a:rPr>
              <a:t>59 din 100</a:t>
            </a:r>
            <a:r>
              <a:rPr b="0" i="0" lang="en-US" spc="0" sz="1800" u="none" cap="none" strike="noStrike">
                <a:solidFill>
                  <a:schemeClr val="dk1"/>
                </a:solidFill>
                <a:latin typeface="Cambria"/>
                <a:ea typeface="Cambria"/>
                <a:cs typeface="Cambria"/>
                <a:sym typeface="Cambria"/>
              </a:rPr>
              <a:t> de angajați vor avea nevoie de formare până în 2030; 11 dintre ei riscă să n-o primească.</a:t>
            </a:r>
            <a:endParaRPr b="0" i="0" spc="0" sz="2300" u="none" cap="none" strike="noStrike">
              <a:solidFill>
                <a:schemeClr val="dk1"/>
              </a:solidFill>
              <a:latin typeface="Cambria"/>
              <a:ea typeface="Cambria"/>
              <a:cs typeface="Cambria"/>
              <a:sym typeface="Cambria"/>
            </a:endParaRPr>
          </a:p>
        </p:txBody>
      </p:sp>
      <p:sp>
        <p:nvSpPr>
          <p:cNvPr id="579" name="Google Shape;579;p24"/>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World Economic Forum (2025), The Future of Jobs Report; OCDE, Employment Outlook 2023; OIM și NASK (2025)</a:t>
            </a:r>
            <a:endParaRPr sz="1000"/>
          </a:p>
        </p:txBody>
      </p:sp>
      <p:sp>
        <p:nvSpPr>
          <p:cNvPr id="580" name="Google Shape;580;p24"/>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25"/>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lang="en-US" sz="3500">
                <a:solidFill>
                  <a:schemeClr val="dk2"/>
                </a:solidFill>
              </a:rPr>
              <a:t>Trei tipuri de competențe</a:t>
            </a:r>
            <a:endParaRPr sz="3500"/>
          </a:p>
        </p:txBody>
      </p:sp>
      <p:sp>
        <p:nvSpPr>
          <p:cNvPr id="587" name="Google Shape;587;p25"/>
          <p:cNvSpPr txBox="1"/>
          <p:nvPr/>
        </p:nvSpPr>
        <p:spPr>
          <a:xfrm>
            <a:off x="685800" y="1783080"/>
            <a:ext cx="713232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4"/>
              </a:buClr>
              <a:buSzPts val="1600"/>
              <a:buFont typeface="Calibri"/>
              <a:buNone/>
            </a:pPr>
            <a:r>
              <a:rPr b="0" i="1" lang="en-US" spc="0" sz="1900" u="none" cap="none" strike="noStrike">
                <a:solidFill>
                  <a:schemeClr val="accent4"/>
                </a:solidFill>
                <a:latin typeface="Cambria"/>
                <a:ea typeface="Cambria"/>
                <a:cs typeface="Cambria"/>
                <a:sym typeface="Cambria"/>
              </a:rPr>
              <a:t>Cu cât urcăm, cu atât competența se transferă mai ușor în contexte noi.</a:t>
            </a:r>
            <a:endParaRPr b="0" i="0" spc="0" sz="1900" u="none" cap="none" strike="noStrike">
              <a:solidFill>
                <a:schemeClr val="dk1"/>
              </a:solidFill>
              <a:latin typeface="Cambria"/>
              <a:ea typeface="Cambria"/>
              <a:cs typeface="Cambria"/>
              <a:sym typeface="Cambria"/>
            </a:endParaRPr>
          </a:p>
        </p:txBody>
      </p:sp>
      <p:sp>
        <p:nvSpPr>
          <p:cNvPr id="588" name="Google Shape;588;p25"/>
          <p:cNvSpPr/>
          <p:nvPr/>
        </p:nvSpPr>
        <p:spPr>
          <a:xfrm>
            <a:off x="685800" y="3703320"/>
            <a:ext cx="3429000" cy="2286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589" name="Google Shape;589;p25"/>
          <p:cNvSpPr txBox="1"/>
          <p:nvPr/>
        </p:nvSpPr>
        <p:spPr>
          <a:xfrm>
            <a:off x="801275" y="3886200"/>
            <a:ext cx="3057600" cy="41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Cambria"/>
              <a:buNone/>
            </a:pPr>
            <a:r>
              <a:rPr b="1" i="0" lang="en-US" spc="0" sz="2400" u="none" cap="none" strike="noStrike">
                <a:solidFill>
                  <a:schemeClr val="dk2"/>
                </a:solidFill>
                <a:latin typeface="Cambria"/>
                <a:ea typeface="Cambria"/>
                <a:cs typeface="Cambria"/>
                <a:sym typeface="Cambria"/>
              </a:rPr>
              <a:t>Specifice domeniului</a:t>
            </a:r>
            <a:endParaRPr b="0" i="0" spc="0" sz="2400" u="none" cap="none" strike="noStrike">
              <a:solidFill>
                <a:schemeClr val="dk1"/>
              </a:solidFill>
              <a:latin typeface="Cambria"/>
              <a:ea typeface="Cambria"/>
              <a:cs typeface="Cambria"/>
              <a:sym typeface="Cambria"/>
            </a:endParaRPr>
          </a:p>
        </p:txBody>
      </p:sp>
      <p:sp>
        <p:nvSpPr>
          <p:cNvPr id="590" name="Google Shape;590;p25"/>
          <p:cNvSpPr txBox="1"/>
          <p:nvPr/>
        </p:nvSpPr>
        <p:spPr>
          <a:xfrm>
            <a:off x="941832" y="4325112"/>
            <a:ext cx="2916936"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700" u="none" cap="none" strike="noStrike">
                <a:solidFill>
                  <a:schemeClr val="dk1"/>
                </a:solidFill>
                <a:latin typeface="Cambria"/>
                <a:ea typeface="Cambria"/>
                <a:cs typeface="Cambria"/>
                <a:sym typeface="Cambria"/>
              </a:rPr>
              <a:t>se aplică într-un singur domeniu</a:t>
            </a:r>
            <a:endParaRPr b="0" i="0" spc="0" sz="1700" u="none" cap="none" strike="noStrike">
              <a:solidFill>
                <a:schemeClr val="dk1"/>
              </a:solidFill>
              <a:latin typeface="Cambria"/>
              <a:ea typeface="Cambria"/>
              <a:cs typeface="Cambria"/>
              <a:sym typeface="Cambria"/>
            </a:endParaRPr>
          </a:p>
        </p:txBody>
      </p:sp>
      <p:sp>
        <p:nvSpPr>
          <p:cNvPr id="591" name="Google Shape;591;p25"/>
          <p:cNvSpPr txBox="1"/>
          <p:nvPr/>
        </p:nvSpPr>
        <p:spPr>
          <a:xfrm>
            <a:off x="941832" y="4892040"/>
            <a:ext cx="2916936"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1" i="0" lang="en-US" spc="150" sz="1400" u="none" cap="none" strike="noStrike">
                <a:solidFill>
                  <a:schemeClr val="accent6"/>
                </a:solidFill>
                <a:latin typeface="Cambria"/>
                <a:ea typeface="Cambria"/>
                <a:cs typeface="Cambria"/>
                <a:sym typeface="Cambria"/>
              </a:rPr>
              <a:t>TRANSFERABILITATE</a:t>
            </a:r>
            <a:endParaRPr b="0" i="0" spc="0" sz="1400" u="none" cap="none" strike="noStrike">
              <a:solidFill>
                <a:schemeClr val="dk1"/>
              </a:solidFill>
              <a:latin typeface="Cambria"/>
              <a:ea typeface="Cambria"/>
              <a:cs typeface="Cambria"/>
              <a:sym typeface="Cambria"/>
            </a:endParaRPr>
          </a:p>
        </p:txBody>
      </p:sp>
      <p:sp>
        <p:nvSpPr>
          <p:cNvPr id="592" name="Google Shape;592;p25"/>
          <p:cNvSpPr txBox="1"/>
          <p:nvPr/>
        </p:nvSpPr>
        <p:spPr>
          <a:xfrm>
            <a:off x="941832" y="5120640"/>
            <a:ext cx="2916936"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libri"/>
              <a:buNone/>
            </a:pPr>
            <a:r>
              <a:rPr b="1" i="0" lang="en-US" spc="0" sz="2000" u="none" cap="none" strike="noStrike">
                <a:solidFill>
                  <a:schemeClr val="dk2"/>
                </a:solidFill>
                <a:latin typeface="Cambria"/>
                <a:ea typeface="Cambria"/>
                <a:cs typeface="Cambria"/>
                <a:sym typeface="Cambria"/>
              </a:rPr>
              <a:t>scăzută</a:t>
            </a:r>
            <a:endParaRPr b="0" i="0" spc="0" sz="2000" u="none" cap="none" strike="noStrike">
              <a:solidFill>
                <a:schemeClr val="dk1"/>
              </a:solidFill>
              <a:latin typeface="Cambria"/>
              <a:ea typeface="Cambria"/>
              <a:cs typeface="Cambria"/>
              <a:sym typeface="Cambria"/>
            </a:endParaRPr>
          </a:p>
        </p:txBody>
      </p:sp>
      <p:sp>
        <p:nvSpPr>
          <p:cNvPr id="593" name="Google Shape;593;p25"/>
          <p:cNvSpPr txBox="1"/>
          <p:nvPr/>
        </p:nvSpPr>
        <p:spPr>
          <a:xfrm>
            <a:off x="941832" y="5458968"/>
            <a:ext cx="2916936" cy="47548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300"/>
              <a:buFont typeface="Calibri"/>
              <a:buNone/>
            </a:pPr>
            <a:r>
              <a:rPr b="0" i="0" lang="en-US" spc="0" sz="1600" u="none" cap="none" strike="noStrike">
                <a:solidFill>
                  <a:schemeClr val="dk1"/>
                </a:solidFill>
                <a:latin typeface="Cambria"/>
                <a:ea typeface="Cambria"/>
                <a:cs typeface="Cambria"/>
                <a:sym typeface="Cambria"/>
              </a:rPr>
              <a:t>ex.: contabilitate, un limbaj de programare, o tehnică </a:t>
            </a:r>
            <a:endParaRPr b="0" i="0" spc="0" sz="1600" u="none" cap="none" strike="noStrike">
              <a:solidFill>
                <a:schemeClr val="dk1"/>
              </a:solidFill>
              <a:latin typeface="Cambria"/>
              <a:ea typeface="Cambria"/>
              <a:cs typeface="Cambria"/>
              <a:sym typeface="Cambria"/>
            </a:endParaRPr>
          </a:p>
        </p:txBody>
      </p:sp>
      <p:sp>
        <p:nvSpPr>
          <p:cNvPr id="594" name="Google Shape;594;p25"/>
          <p:cNvSpPr/>
          <p:nvPr/>
        </p:nvSpPr>
        <p:spPr>
          <a:xfrm>
            <a:off x="4389120" y="2971800"/>
            <a:ext cx="3429000" cy="3017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595" name="Google Shape;595;p25"/>
          <p:cNvSpPr txBox="1"/>
          <p:nvPr/>
        </p:nvSpPr>
        <p:spPr>
          <a:xfrm>
            <a:off x="4645152" y="3154680"/>
            <a:ext cx="2916936"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2100"/>
              <a:buFont typeface="Cambria"/>
              <a:buNone/>
            </a:pPr>
            <a:r>
              <a:rPr b="1" i="0" lang="en-US" spc="0" sz="2400" u="none" cap="none" strike="noStrike">
                <a:solidFill>
                  <a:schemeClr val="lt1"/>
                </a:solidFill>
                <a:latin typeface="Cambria"/>
                <a:ea typeface="Cambria"/>
                <a:cs typeface="Cambria"/>
                <a:sym typeface="Cambria"/>
              </a:rPr>
              <a:t>Transversale</a:t>
            </a:r>
            <a:endParaRPr b="0" i="0" spc="0" sz="2400" u="none" cap="none" strike="noStrike">
              <a:solidFill>
                <a:schemeClr val="dk1"/>
              </a:solidFill>
              <a:latin typeface="Cambria"/>
              <a:ea typeface="Cambria"/>
              <a:cs typeface="Cambria"/>
              <a:sym typeface="Cambria"/>
            </a:endParaRPr>
          </a:p>
        </p:txBody>
      </p:sp>
      <p:sp>
        <p:nvSpPr>
          <p:cNvPr id="596" name="Google Shape;596;p25"/>
          <p:cNvSpPr txBox="1"/>
          <p:nvPr/>
        </p:nvSpPr>
        <p:spPr>
          <a:xfrm>
            <a:off x="4645152" y="3593592"/>
            <a:ext cx="2916936"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400"/>
              <a:buFont typeface="Calibri"/>
              <a:buNone/>
            </a:pPr>
            <a:r>
              <a:rPr b="0" i="0" lang="en-US" spc="0" sz="1700" u="none" cap="none" strike="noStrike">
                <a:solidFill>
                  <a:schemeClr val="lt1"/>
                </a:solidFill>
                <a:latin typeface="Cambria"/>
                <a:ea typeface="Cambria"/>
                <a:cs typeface="Cambria"/>
                <a:sym typeface="Cambria"/>
              </a:rPr>
              <a:t>se aplică în multe domenii</a:t>
            </a:r>
            <a:endParaRPr b="0" i="0" spc="0" sz="1700" u="none" cap="none" strike="noStrike">
              <a:solidFill>
                <a:schemeClr val="dk1"/>
              </a:solidFill>
              <a:latin typeface="Cambria"/>
              <a:ea typeface="Cambria"/>
              <a:cs typeface="Cambria"/>
              <a:sym typeface="Cambria"/>
            </a:endParaRPr>
          </a:p>
        </p:txBody>
      </p:sp>
      <p:sp>
        <p:nvSpPr>
          <p:cNvPr id="597" name="Google Shape;597;p25"/>
          <p:cNvSpPr txBox="1"/>
          <p:nvPr/>
        </p:nvSpPr>
        <p:spPr>
          <a:xfrm>
            <a:off x="4645152" y="4160520"/>
            <a:ext cx="2916936"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100"/>
              <a:buFont typeface="Calibri"/>
              <a:buNone/>
            </a:pPr>
            <a:r>
              <a:rPr b="1" i="0" lang="en-US" spc="150" sz="1400" u="none" cap="none" strike="noStrike">
                <a:solidFill>
                  <a:schemeClr val="accent5"/>
                </a:solidFill>
                <a:latin typeface="Cambria"/>
                <a:ea typeface="Cambria"/>
                <a:cs typeface="Cambria"/>
                <a:sym typeface="Cambria"/>
              </a:rPr>
              <a:t>TRANSFERABILITATE</a:t>
            </a:r>
            <a:endParaRPr b="0" i="0" spc="0" sz="1400" u="none" cap="none" strike="noStrike">
              <a:solidFill>
                <a:schemeClr val="dk1"/>
              </a:solidFill>
              <a:latin typeface="Cambria"/>
              <a:ea typeface="Cambria"/>
              <a:cs typeface="Cambria"/>
              <a:sym typeface="Cambria"/>
            </a:endParaRPr>
          </a:p>
        </p:txBody>
      </p:sp>
      <p:sp>
        <p:nvSpPr>
          <p:cNvPr id="598" name="Google Shape;598;p25"/>
          <p:cNvSpPr txBox="1"/>
          <p:nvPr/>
        </p:nvSpPr>
        <p:spPr>
          <a:xfrm>
            <a:off x="4645152" y="4389120"/>
            <a:ext cx="2916936"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Calibri"/>
              <a:buNone/>
            </a:pPr>
            <a:r>
              <a:rPr b="1" i="0" lang="en-US" spc="0" sz="2000" u="none" cap="none" strike="noStrike">
                <a:solidFill>
                  <a:schemeClr val="lt1"/>
                </a:solidFill>
                <a:latin typeface="Cambria"/>
                <a:ea typeface="Cambria"/>
                <a:cs typeface="Cambria"/>
                <a:sym typeface="Cambria"/>
              </a:rPr>
              <a:t>ridicată</a:t>
            </a:r>
            <a:endParaRPr b="0" i="0" spc="0" sz="2000" u="none" cap="none" strike="noStrike">
              <a:solidFill>
                <a:schemeClr val="dk1"/>
              </a:solidFill>
              <a:latin typeface="Cambria"/>
              <a:ea typeface="Cambria"/>
              <a:cs typeface="Cambria"/>
              <a:sym typeface="Cambria"/>
            </a:endParaRPr>
          </a:p>
        </p:txBody>
      </p:sp>
      <p:sp>
        <p:nvSpPr>
          <p:cNvPr id="599" name="Google Shape;599;p25"/>
          <p:cNvSpPr txBox="1"/>
          <p:nvPr/>
        </p:nvSpPr>
        <p:spPr>
          <a:xfrm>
            <a:off x="4645152" y="4727448"/>
            <a:ext cx="2916936" cy="47548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300"/>
              <a:buFont typeface="Calibri"/>
              <a:buNone/>
            </a:pPr>
            <a:r>
              <a:rPr b="0" i="0" lang="en-US" spc="0" sz="1600" u="none" cap="none" strike="noStrike">
                <a:solidFill>
                  <a:schemeClr val="lt1"/>
                </a:solidFill>
                <a:latin typeface="Cambria"/>
                <a:ea typeface="Cambria"/>
                <a:cs typeface="Cambria"/>
                <a:sym typeface="Cambria"/>
              </a:rPr>
              <a:t>ex.: comunicare, colaborare, leadership</a:t>
            </a:r>
            <a:endParaRPr b="0" i="0" spc="0" sz="1600" u="none" cap="none" strike="noStrike">
              <a:solidFill>
                <a:schemeClr val="dk1"/>
              </a:solidFill>
              <a:latin typeface="Cambria"/>
              <a:ea typeface="Cambria"/>
              <a:cs typeface="Cambria"/>
              <a:sym typeface="Cambria"/>
            </a:endParaRPr>
          </a:p>
        </p:txBody>
      </p:sp>
      <p:sp>
        <p:nvSpPr>
          <p:cNvPr id="600" name="Google Shape;600;p25"/>
          <p:cNvSpPr/>
          <p:nvPr/>
        </p:nvSpPr>
        <p:spPr>
          <a:xfrm>
            <a:off x="8092440" y="2240280"/>
            <a:ext cx="3429000" cy="37490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pc="0" sz="1700" u="none" cap="none" strike="noStrike">
              <a:solidFill>
                <a:srgbClr val="000000"/>
              </a:solidFill>
              <a:latin typeface="Cambria"/>
              <a:ea typeface="Cambria"/>
              <a:cs typeface="Cambria"/>
              <a:sym typeface="Cambria"/>
            </a:endParaRPr>
          </a:p>
        </p:txBody>
      </p:sp>
      <p:sp>
        <p:nvSpPr>
          <p:cNvPr id="601" name="Google Shape;601;p25"/>
          <p:cNvSpPr txBox="1"/>
          <p:nvPr/>
        </p:nvSpPr>
        <p:spPr>
          <a:xfrm>
            <a:off x="8348472" y="2423160"/>
            <a:ext cx="2916936"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2100"/>
              <a:buFont typeface="Cambria"/>
              <a:buNone/>
            </a:pPr>
            <a:r>
              <a:rPr b="1" i="0" lang="en-US" spc="0" sz="2400" u="none" cap="none" strike="noStrike">
                <a:solidFill>
                  <a:schemeClr val="accent1"/>
                </a:solidFill>
                <a:latin typeface="Cambria"/>
                <a:ea typeface="Cambria"/>
                <a:cs typeface="Cambria"/>
                <a:sym typeface="Cambria"/>
              </a:rPr>
              <a:t>Metacompetențe</a:t>
            </a:r>
            <a:endParaRPr b="0" i="0" spc="0" sz="2400" u="none" cap="none" strike="noStrike">
              <a:solidFill>
                <a:schemeClr val="dk1"/>
              </a:solidFill>
              <a:latin typeface="Cambria"/>
              <a:ea typeface="Cambria"/>
              <a:cs typeface="Cambria"/>
              <a:sym typeface="Cambria"/>
            </a:endParaRPr>
          </a:p>
        </p:txBody>
      </p:sp>
      <p:sp>
        <p:nvSpPr>
          <p:cNvPr id="602" name="Google Shape;602;p25"/>
          <p:cNvSpPr txBox="1"/>
          <p:nvPr/>
        </p:nvSpPr>
        <p:spPr>
          <a:xfrm>
            <a:off x="8348472" y="2862072"/>
            <a:ext cx="2916936"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400"/>
              <a:buFont typeface="Calibri"/>
              <a:buNone/>
            </a:pPr>
            <a:r>
              <a:rPr b="0" i="0" lang="en-US" spc="0" sz="1700" u="none" cap="none" strike="noStrike">
                <a:solidFill>
                  <a:schemeClr val="lt1"/>
                </a:solidFill>
                <a:latin typeface="Cambria"/>
                <a:ea typeface="Cambria"/>
                <a:cs typeface="Cambria"/>
                <a:sym typeface="Cambria"/>
              </a:rPr>
              <a:t>le dezvoltă și le integrează pe celelalte; permit adaptarea și inovarea</a:t>
            </a:r>
            <a:endParaRPr b="0" i="0" spc="0" sz="1700" u="none" cap="none" strike="noStrike">
              <a:solidFill>
                <a:schemeClr val="dk1"/>
              </a:solidFill>
              <a:latin typeface="Cambria"/>
              <a:ea typeface="Cambria"/>
              <a:cs typeface="Cambria"/>
              <a:sym typeface="Cambria"/>
            </a:endParaRPr>
          </a:p>
        </p:txBody>
      </p:sp>
      <p:sp>
        <p:nvSpPr>
          <p:cNvPr id="603" name="Google Shape;603;p25"/>
          <p:cNvSpPr txBox="1"/>
          <p:nvPr/>
        </p:nvSpPr>
        <p:spPr>
          <a:xfrm>
            <a:off x="8348472" y="4709150"/>
            <a:ext cx="29169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100"/>
              <a:buFont typeface="Calibri"/>
              <a:buNone/>
            </a:pPr>
            <a:r>
              <a:rPr b="1" i="0" lang="en-US" spc="150" sz="1400" u="none" cap="none" strike="noStrike">
                <a:solidFill>
                  <a:schemeClr val="accent5"/>
                </a:solidFill>
                <a:latin typeface="Cambria"/>
                <a:ea typeface="Cambria"/>
                <a:cs typeface="Cambria"/>
                <a:sym typeface="Cambria"/>
              </a:rPr>
              <a:t>TRANSFERABILITATE</a:t>
            </a:r>
            <a:endParaRPr b="0" i="0" spc="0" sz="1400" u="none" cap="none" strike="noStrike">
              <a:solidFill>
                <a:schemeClr val="dk1"/>
              </a:solidFill>
              <a:latin typeface="Cambria"/>
              <a:ea typeface="Cambria"/>
              <a:cs typeface="Cambria"/>
              <a:sym typeface="Cambria"/>
            </a:endParaRPr>
          </a:p>
        </p:txBody>
      </p:sp>
      <p:sp>
        <p:nvSpPr>
          <p:cNvPr id="604" name="Google Shape;604;p25"/>
          <p:cNvSpPr txBox="1"/>
          <p:nvPr/>
        </p:nvSpPr>
        <p:spPr>
          <a:xfrm>
            <a:off x="8348472" y="5056650"/>
            <a:ext cx="29169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700"/>
              <a:buFont typeface="Calibri"/>
              <a:buNone/>
            </a:pPr>
            <a:r>
              <a:rPr b="1" i="0" lang="en-US" spc="0" sz="2000" u="none" cap="none" strike="noStrike">
                <a:solidFill>
                  <a:schemeClr val="accent1"/>
                </a:solidFill>
                <a:latin typeface="Cambria"/>
                <a:ea typeface="Cambria"/>
                <a:cs typeface="Cambria"/>
                <a:sym typeface="Cambria"/>
              </a:rPr>
              <a:t>foarte ridicată</a:t>
            </a:r>
            <a:endParaRPr b="0" i="0" spc="0" sz="2000" u="none" cap="none" strike="noStrike">
              <a:solidFill>
                <a:schemeClr val="dk1"/>
              </a:solidFill>
              <a:latin typeface="Cambria"/>
              <a:ea typeface="Cambria"/>
              <a:cs typeface="Cambria"/>
              <a:sym typeface="Cambria"/>
            </a:endParaRPr>
          </a:p>
        </p:txBody>
      </p:sp>
      <p:sp>
        <p:nvSpPr>
          <p:cNvPr id="605" name="Google Shape;605;p25"/>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t/>
            </a:r>
            <a:endParaRPr sz="1300">
              <a:latin typeface="Cambria"/>
              <a:ea typeface="Cambria"/>
              <a:cs typeface="Cambria"/>
              <a:sym typeface="Cambria"/>
            </a:endParaRPr>
          </a:p>
        </p:txBody>
      </p:sp>
      <p:sp>
        <p:nvSpPr>
          <p:cNvPr id="606" name="Google Shape;606;p25"/>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i="0" lang="en-US" sz="1300" u="none" cap="none" strike="noStrike">
                <a:solidFill>
                  <a:srgbClr val="5D6B82"/>
                </a:solidFill>
                <a:latin typeface="Cambria"/>
                <a:ea typeface="Cambria"/>
                <a:cs typeface="Cambria"/>
                <a:sym typeface="Cambria"/>
              </a:rPr>
              <a:t>‹#›</a:t>
            </a:fld>
            <a:endParaRPr i="0" sz="1300" u="none" cap="none" strike="noStrike">
              <a:solidFill>
                <a:srgbClr val="5D6B82"/>
              </a:solidFill>
              <a:latin typeface="Cambria"/>
              <a:ea typeface="Cambria"/>
              <a:cs typeface="Cambria"/>
              <a:sym typeface="Cambri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26"/>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lang="en-US" sz="3300">
                <a:solidFill>
                  <a:schemeClr val="dk2"/>
                </a:solidFill>
              </a:rPr>
              <a:t>Nu „ce să faci”, ci „cum să fii”</a:t>
            </a:r>
            <a:endParaRPr sz="3300"/>
          </a:p>
        </p:txBody>
      </p:sp>
      <p:sp>
        <p:nvSpPr>
          <p:cNvPr id="613" name="Google Shape;613;p26"/>
          <p:cNvSpPr/>
          <p:nvPr/>
        </p:nvSpPr>
        <p:spPr>
          <a:xfrm>
            <a:off x="685800" y="1810512"/>
            <a:ext cx="4937760" cy="4224528"/>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614" name="Google Shape;614;p26"/>
          <p:cNvSpPr txBox="1"/>
          <p:nvPr/>
        </p:nvSpPr>
        <p:spPr>
          <a:xfrm>
            <a:off x="1005840" y="2011680"/>
            <a:ext cx="4297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200"/>
              <a:buFont typeface="Calibri"/>
              <a:buNone/>
            </a:pPr>
            <a:r>
              <a:rPr b="1" i="0" lang="en-US" spc="150" sz="1300" u="none" cap="none" strike="noStrike">
                <a:solidFill>
                  <a:schemeClr val="accent1"/>
                </a:solidFill>
                <a:latin typeface="Cambria"/>
                <a:ea typeface="Cambria"/>
                <a:cs typeface="Cambria"/>
                <a:sym typeface="Cambria"/>
              </a:rPr>
              <a:t>METACOMPETENȚELE</a:t>
            </a:r>
            <a:endParaRPr b="0" i="0" spc="0" sz="1300" u="none" cap="none" strike="noStrike">
              <a:solidFill>
                <a:schemeClr val="dk1"/>
              </a:solidFill>
              <a:latin typeface="Cambria"/>
              <a:ea typeface="Cambria"/>
              <a:cs typeface="Cambria"/>
              <a:sym typeface="Cambria"/>
            </a:endParaRPr>
          </a:p>
        </p:txBody>
      </p:sp>
      <p:sp>
        <p:nvSpPr>
          <p:cNvPr id="615" name="Google Shape;615;p26"/>
          <p:cNvSpPr txBox="1"/>
          <p:nvPr/>
        </p:nvSpPr>
        <p:spPr>
          <a:xfrm>
            <a:off x="1005840" y="2377440"/>
            <a:ext cx="4297680" cy="17373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900"/>
              <a:buFont typeface="Cambria"/>
              <a:buNone/>
            </a:pPr>
            <a:r>
              <a:rPr b="0" i="0" lang="en-US" spc="0" sz="2000" u="none" cap="none" strike="noStrike">
                <a:solidFill>
                  <a:schemeClr val="lt1"/>
                </a:solidFill>
                <a:latin typeface="Cambria"/>
                <a:ea typeface="Cambria"/>
                <a:cs typeface="Cambria"/>
                <a:sym typeface="Cambria"/>
              </a:rPr>
              <a:t>O competență care poate produce altă competență atunci când avem nevoie de ea… </a:t>
            </a:r>
            <a:endParaRPr b="0" i="0" spc="0" sz="2000" u="none" cap="none" strike="noStrike">
              <a:solidFill>
                <a:schemeClr val="dk1"/>
              </a:solidFill>
              <a:latin typeface="Cambria"/>
              <a:ea typeface="Cambria"/>
              <a:cs typeface="Cambria"/>
              <a:sym typeface="Cambria"/>
            </a:endParaRPr>
          </a:p>
        </p:txBody>
      </p:sp>
      <p:sp>
        <p:nvSpPr>
          <p:cNvPr id="616" name="Google Shape;616;p26"/>
          <p:cNvSpPr txBox="1"/>
          <p:nvPr/>
        </p:nvSpPr>
        <p:spPr>
          <a:xfrm>
            <a:off x="1005850" y="4006396"/>
            <a:ext cx="4297800" cy="184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5"/>
              </a:buClr>
              <a:buSzPts val="1350"/>
              <a:buFont typeface="Calibri"/>
              <a:buNone/>
            </a:pPr>
            <a:r>
              <a:rPr b="0" i="0" lang="en-US" spc="0" sz="1750" u="none" cap="none" strike="noStrike">
                <a:solidFill>
                  <a:schemeClr val="accent5"/>
                </a:solidFill>
                <a:latin typeface="Cambria"/>
                <a:ea typeface="Cambria"/>
                <a:cs typeface="Cambria"/>
                <a:sym typeface="Cambria"/>
              </a:rPr>
              <a:t>Competențe de ordin superior, un catalizator al învățării (Razzetti, 2017); o abordare meta-disciplinară, care integrează alte competențe (Karpov și Demidova, 2013).</a:t>
            </a:r>
            <a:endParaRPr b="0" i="0" spc="0" sz="1750" u="none" cap="none" strike="noStrike">
              <a:solidFill>
                <a:schemeClr val="dk1"/>
              </a:solidFill>
              <a:latin typeface="Cambria"/>
              <a:ea typeface="Cambria"/>
              <a:cs typeface="Cambria"/>
              <a:sym typeface="Cambria"/>
            </a:endParaRPr>
          </a:p>
        </p:txBody>
      </p:sp>
      <p:sp>
        <p:nvSpPr>
          <p:cNvPr id="617" name="Google Shape;617;p26"/>
          <p:cNvSpPr/>
          <p:nvPr/>
        </p:nvSpPr>
        <p:spPr>
          <a:xfrm>
            <a:off x="5943600" y="1883664"/>
            <a:ext cx="274320" cy="2743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618" name="Google Shape;618;p26"/>
          <p:cNvSpPr txBox="1"/>
          <p:nvPr/>
        </p:nvSpPr>
        <p:spPr>
          <a:xfrm>
            <a:off x="6400800" y="1828800"/>
            <a:ext cx="51206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1900" u="none" cap="none" strike="noStrike">
                <a:solidFill>
                  <a:schemeClr val="dk2"/>
                </a:solidFill>
                <a:latin typeface="Cambria"/>
                <a:ea typeface="Cambria"/>
                <a:cs typeface="Cambria"/>
                <a:sym typeface="Cambria"/>
              </a:rPr>
              <a:t>Transversale și trans-situaționale</a:t>
            </a:r>
            <a:endParaRPr b="0" i="0" spc="0" sz="1900" u="none" cap="none" strike="noStrike">
              <a:solidFill>
                <a:schemeClr val="dk1"/>
              </a:solidFill>
              <a:latin typeface="Cambria"/>
              <a:ea typeface="Cambria"/>
              <a:cs typeface="Cambria"/>
              <a:sym typeface="Cambria"/>
            </a:endParaRPr>
          </a:p>
        </p:txBody>
      </p:sp>
      <p:sp>
        <p:nvSpPr>
          <p:cNvPr id="619" name="Google Shape;619;p26"/>
          <p:cNvSpPr txBox="1"/>
          <p:nvPr/>
        </p:nvSpPr>
        <p:spPr>
          <a:xfrm>
            <a:off x="6400800" y="2212848"/>
            <a:ext cx="512064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600" u="none" cap="none" strike="noStrike">
                <a:solidFill>
                  <a:schemeClr val="dk1"/>
                </a:solidFill>
                <a:latin typeface="Cambria"/>
                <a:ea typeface="Cambria"/>
                <a:cs typeface="Cambria"/>
                <a:sym typeface="Cambria"/>
              </a:rPr>
              <a:t>funcționează în orice domeniu și în orice context</a:t>
            </a:r>
            <a:endParaRPr b="0" i="0" spc="0" sz="1600" u="none" cap="none" strike="noStrike">
              <a:solidFill>
                <a:schemeClr val="dk1"/>
              </a:solidFill>
              <a:latin typeface="Cambria"/>
              <a:ea typeface="Cambria"/>
              <a:cs typeface="Cambria"/>
              <a:sym typeface="Cambria"/>
            </a:endParaRPr>
          </a:p>
        </p:txBody>
      </p:sp>
      <p:sp>
        <p:nvSpPr>
          <p:cNvPr id="620" name="Google Shape;620;p26"/>
          <p:cNvSpPr/>
          <p:nvPr/>
        </p:nvSpPr>
        <p:spPr>
          <a:xfrm>
            <a:off x="5943600" y="2706624"/>
            <a:ext cx="274320" cy="2743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621" name="Google Shape;621;p26"/>
          <p:cNvSpPr txBox="1"/>
          <p:nvPr/>
        </p:nvSpPr>
        <p:spPr>
          <a:xfrm>
            <a:off x="6400800" y="2651760"/>
            <a:ext cx="51206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1900" u="none" cap="none" strike="noStrike">
                <a:solidFill>
                  <a:schemeClr val="dk2"/>
                </a:solidFill>
                <a:latin typeface="Cambria"/>
                <a:ea typeface="Cambria"/>
                <a:cs typeface="Cambria"/>
                <a:sym typeface="Cambria"/>
              </a:rPr>
              <a:t>Principii, nu pași</a:t>
            </a:r>
            <a:endParaRPr b="0" i="0" spc="0" sz="1900" u="none" cap="none" strike="noStrike">
              <a:solidFill>
                <a:schemeClr val="dk1"/>
              </a:solidFill>
              <a:latin typeface="Cambria"/>
              <a:ea typeface="Cambria"/>
              <a:cs typeface="Cambria"/>
              <a:sym typeface="Cambria"/>
            </a:endParaRPr>
          </a:p>
        </p:txBody>
      </p:sp>
      <p:sp>
        <p:nvSpPr>
          <p:cNvPr id="622" name="Google Shape;622;p26"/>
          <p:cNvSpPr txBox="1"/>
          <p:nvPr/>
        </p:nvSpPr>
        <p:spPr>
          <a:xfrm>
            <a:off x="6400800" y="3035808"/>
            <a:ext cx="512064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600" u="none" cap="none" strike="noStrike">
                <a:solidFill>
                  <a:schemeClr val="dk1"/>
                </a:solidFill>
                <a:latin typeface="Cambria"/>
                <a:ea typeface="Cambria"/>
                <a:cs typeface="Cambria"/>
                <a:sym typeface="Cambria"/>
              </a:rPr>
              <a:t>ne ghidează, nu ne dau rețete</a:t>
            </a:r>
            <a:endParaRPr b="0" i="0" spc="0" sz="1600" u="none" cap="none" strike="noStrike">
              <a:solidFill>
                <a:schemeClr val="dk1"/>
              </a:solidFill>
              <a:latin typeface="Cambria"/>
              <a:ea typeface="Cambria"/>
              <a:cs typeface="Cambria"/>
              <a:sym typeface="Cambria"/>
            </a:endParaRPr>
          </a:p>
        </p:txBody>
      </p:sp>
      <p:sp>
        <p:nvSpPr>
          <p:cNvPr id="623" name="Google Shape;623;p26"/>
          <p:cNvSpPr/>
          <p:nvPr/>
        </p:nvSpPr>
        <p:spPr>
          <a:xfrm>
            <a:off x="5943600" y="3529584"/>
            <a:ext cx="274320" cy="2743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624" name="Google Shape;624;p26"/>
          <p:cNvSpPr txBox="1"/>
          <p:nvPr/>
        </p:nvSpPr>
        <p:spPr>
          <a:xfrm>
            <a:off x="6400800" y="3474720"/>
            <a:ext cx="51206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1900" u="none" cap="none" strike="noStrike">
                <a:solidFill>
                  <a:schemeClr val="dk2"/>
                </a:solidFill>
                <a:latin typeface="Cambria"/>
                <a:ea typeface="Cambria"/>
                <a:cs typeface="Cambria"/>
                <a:sym typeface="Cambria"/>
              </a:rPr>
              <a:t>„Cum să fii”, nu „ce să faci”</a:t>
            </a:r>
            <a:endParaRPr b="0" i="0" spc="0" sz="1900" u="none" cap="none" strike="noStrike">
              <a:solidFill>
                <a:schemeClr val="dk1"/>
              </a:solidFill>
              <a:latin typeface="Cambria"/>
              <a:ea typeface="Cambria"/>
              <a:cs typeface="Cambria"/>
              <a:sym typeface="Cambria"/>
            </a:endParaRPr>
          </a:p>
        </p:txBody>
      </p:sp>
      <p:sp>
        <p:nvSpPr>
          <p:cNvPr id="625" name="Google Shape;625;p26"/>
          <p:cNvSpPr txBox="1"/>
          <p:nvPr/>
        </p:nvSpPr>
        <p:spPr>
          <a:xfrm>
            <a:off x="6400800" y="3858768"/>
            <a:ext cx="512064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600" u="none" cap="none" strike="noStrike">
                <a:solidFill>
                  <a:schemeClr val="dk1"/>
                </a:solidFill>
                <a:latin typeface="Cambria"/>
                <a:ea typeface="Cambria"/>
                <a:cs typeface="Cambria"/>
                <a:sym typeface="Cambria"/>
              </a:rPr>
              <a:t>privesc felul în care abordăm orice sarcină</a:t>
            </a:r>
            <a:endParaRPr b="0" i="0" spc="0" sz="1600" u="none" cap="none" strike="noStrike">
              <a:solidFill>
                <a:schemeClr val="dk1"/>
              </a:solidFill>
              <a:latin typeface="Cambria"/>
              <a:ea typeface="Cambria"/>
              <a:cs typeface="Cambria"/>
              <a:sym typeface="Cambria"/>
            </a:endParaRPr>
          </a:p>
        </p:txBody>
      </p:sp>
      <p:sp>
        <p:nvSpPr>
          <p:cNvPr id="626" name="Google Shape;626;p26"/>
          <p:cNvSpPr/>
          <p:nvPr/>
        </p:nvSpPr>
        <p:spPr>
          <a:xfrm>
            <a:off x="5943600" y="4352544"/>
            <a:ext cx="274320" cy="2743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627" name="Google Shape;627;p26"/>
          <p:cNvSpPr txBox="1"/>
          <p:nvPr/>
        </p:nvSpPr>
        <p:spPr>
          <a:xfrm>
            <a:off x="6400800" y="4297680"/>
            <a:ext cx="51206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1900" u="none" cap="none" strike="noStrike">
                <a:solidFill>
                  <a:schemeClr val="dk2"/>
                </a:solidFill>
                <a:latin typeface="Cambria"/>
                <a:ea typeface="Cambria"/>
                <a:cs typeface="Cambria"/>
                <a:sym typeface="Cambria"/>
              </a:rPr>
              <a:t>Pornesc din interior</a:t>
            </a:r>
            <a:endParaRPr b="0" i="0" spc="0" sz="1900" u="none" cap="none" strike="noStrike">
              <a:solidFill>
                <a:schemeClr val="dk1"/>
              </a:solidFill>
              <a:latin typeface="Cambria"/>
              <a:ea typeface="Cambria"/>
              <a:cs typeface="Cambria"/>
              <a:sym typeface="Cambria"/>
            </a:endParaRPr>
          </a:p>
        </p:txBody>
      </p:sp>
      <p:sp>
        <p:nvSpPr>
          <p:cNvPr id="628" name="Google Shape;628;p26"/>
          <p:cNvSpPr txBox="1"/>
          <p:nvPr/>
        </p:nvSpPr>
        <p:spPr>
          <a:xfrm>
            <a:off x="6400800" y="4681728"/>
            <a:ext cx="512064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600" u="none" cap="none" strike="noStrike">
                <a:solidFill>
                  <a:schemeClr val="dk1"/>
                </a:solidFill>
                <a:latin typeface="Cambria"/>
                <a:ea typeface="Cambria"/>
                <a:cs typeface="Cambria"/>
                <a:sym typeface="Cambria"/>
              </a:rPr>
              <a:t>autocunoaștere, autoreflecție, autodirecționare</a:t>
            </a:r>
            <a:endParaRPr b="0" i="0" spc="0" sz="1600" u="none" cap="none" strike="noStrike">
              <a:solidFill>
                <a:schemeClr val="dk1"/>
              </a:solidFill>
              <a:latin typeface="Cambria"/>
              <a:ea typeface="Cambria"/>
              <a:cs typeface="Cambria"/>
              <a:sym typeface="Cambria"/>
            </a:endParaRPr>
          </a:p>
        </p:txBody>
      </p:sp>
      <p:sp>
        <p:nvSpPr>
          <p:cNvPr id="629" name="Google Shape;629;p26"/>
          <p:cNvSpPr/>
          <p:nvPr/>
        </p:nvSpPr>
        <p:spPr>
          <a:xfrm>
            <a:off x="5943600" y="5175504"/>
            <a:ext cx="274320" cy="2743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630" name="Google Shape;630;p26"/>
          <p:cNvSpPr txBox="1"/>
          <p:nvPr/>
        </p:nvSpPr>
        <p:spPr>
          <a:xfrm>
            <a:off x="6400800" y="5120640"/>
            <a:ext cx="51206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0" sz="1900" u="none" cap="none" strike="noStrike">
                <a:solidFill>
                  <a:schemeClr val="dk2"/>
                </a:solidFill>
                <a:latin typeface="Cambria"/>
                <a:ea typeface="Cambria"/>
                <a:cs typeface="Cambria"/>
                <a:sym typeface="Cambria"/>
              </a:rPr>
              <a:t>Dinamice și integratoare</a:t>
            </a:r>
            <a:endParaRPr b="0" i="0" spc="0" sz="1900" u="none" cap="none" strike="noStrike">
              <a:solidFill>
                <a:schemeClr val="dk1"/>
              </a:solidFill>
              <a:latin typeface="Cambria"/>
              <a:ea typeface="Cambria"/>
              <a:cs typeface="Cambria"/>
              <a:sym typeface="Cambria"/>
            </a:endParaRPr>
          </a:p>
        </p:txBody>
      </p:sp>
      <p:sp>
        <p:nvSpPr>
          <p:cNvPr id="631" name="Google Shape;631;p26"/>
          <p:cNvSpPr txBox="1"/>
          <p:nvPr/>
        </p:nvSpPr>
        <p:spPr>
          <a:xfrm>
            <a:off x="6400800" y="5504688"/>
            <a:ext cx="5120640" cy="32918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600" u="none" cap="none" strike="noStrike">
                <a:solidFill>
                  <a:schemeClr val="dk1"/>
                </a:solidFill>
                <a:latin typeface="Cambria"/>
                <a:ea typeface="Cambria"/>
                <a:cs typeface="Cambria"/>
                <a:sym typeface="Cambria"/>
              </a:rPr>
              <a:t>se dezvoltă toată viața și leagă domenii diferite</a:t>
            </a:r>
            <a:endParaRPr b="0" i="0" spc="0" sz="1600" u="none" cap="none" strike="noStrike">
              <a:solidFill>
                <a:schemeClr val="dk1"/>
              </a:solidFill>
              <a:latin typeface="Cambria"/>
              <a:ea typeface="Cambria"/>
              <a:cs typeface="Cambria"/>
              <a:sym typeface="Cambria"/>
            </a:endParaRPr>
          </a:p>
        </p:txBody>
      </p:sp>
      <p:sp>
        <p:nvSpPr>
          <p:cNvPr id="632" name="Google Shape;632;p26"/>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100">
                <a:solidFill>
                  <a:schemeClr val="accent6"/>
                </a:solidFill>
                <a:latin typeface="Cambria"/>
                <a:ea typeface="Cambria"/>
                <a:cs typeface="Cambria"/>
                <a:sym typeface="Cambria"/>
              </a:rPr>
              <a:t>Razzetti (2017); Karpov și Demidova (2013) </a:t>
            </a:r>
            <a:endParaRPr sz="1100">
              <a:latin typeface="Cambria"/>
              <a:ea typeface="Cambria"/>
              <a:cs typeface="Cambria"/>
              <a:sym typeface="Cambria"/>
            </a:endParaRPr>
          </a:p>
        </p:txBody>
      </p:sp>
      <p:sp>
        <p:nvSpPr>
          <p:cNvPr id="633" name="Google Shape;633;p26"/>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100"/>
              <a:buNone/>
            </a:pPr>
            <a:fld id="{00000000-1234-1234-1234-123412341234}" type="slidenum">
              <a:rPr i="0" lang="en-US" sz="1100" u="none" cap="none" strike="noStrike">
                <a:solidFill>
                  <a:srgbClr val="5D6B82"/>
                </a:solidFill>
                <a:latin typeface="Cambria"/>
                <a:ea typeface="Cambria"/>
                <a:cs typeface="Cambria"/>
                <a:sym typeface="Cambria"/>
              </a:rPr>
              <a:t>‹#›</a:t>
            </a:fld>
            <a:endParaRPr i="0" sz="1100" u="none" cap="none" strike="noStrike">
              <a:solidFill>
                <a:srgbClr val="5D6B82"/>
              </a:solidFill>
              <a:latin typeface="Cambria"/>
              <a:ea typeface="Cambria"/>
              <a:cs typeface="Cambria"/>
              <a:sym typeface="Cambr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27"/>
          <p:cNvSpPr txBox="1"/>
          <p:nvPr>
            <p:ph type="title"/>
          </p:nvPr>
        </p:nvSpPr>
        <p:spPr>
          <a:xfrm>
            <a:off x="685800" y="749808"/>
            <a:ext cx="10835700" cy="868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Uneltele se schimbă. Metacompetențele rămân.</a:t>
            </a:r>
            <a:endParaRPr sz="3200"/>
          </a:p>
        </p:txBody>
      </p:sp>
      <p:sp>
        <p:nvSpPr>
          <p:cNvPr id="640" name="Google Shape;640;p27"/>
          <p:cNvSpPr txBox="1"/>
          <p:nvPr/>
        </p:nvSpPr>
        <p:spPr>
          <a:xfrm>
            <a:off x="685800" y="1783080"/>
            <a:ext cx="45720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400"/>
              <a:buFont typeface="Calibri"/>
              <a:buNone/>
            </a:pPr>
            <a:r>
              <a:rPr b="1" i="0" lang="en-US" spc="0" sz="1400" u="none" cap="none" strike="noStrike">
                <a:solidFill>
                  <a:schemeClr val="accent6"/>
                </a:solidFill>
                <a:latin typeface="Calibri"/>
                <a:ea typeface="Calibri"/>
                <a:cs typeface="Calibri"/>
                <a:sym typeface="Calibri"/>
              </a:rPr>
              <a:t>Top competențe în 2018 (WEF, preluat de Harvard)</a:t>
            </a:r>
            <a:endParaRPr b="0" i="0" spc="0" sz="1400" u="none" cap="none" strike="noStrike">
              <a:solidFill>
                <a:schemeClr val="dk1"/>
              </a:solidFill>
              <a:latin typeface="Calibri"/>
              <a:ea typeface="Calibri"/>
              <a:cs typeface="Calibri"/>
              <a:sym typeface="Calibri"/>
            </a:endParaRPr>
          </a:p>
        </p:txBody>
      </p:sp>
      <p:sp>
        <p:nvSpPr>
          <p:cNvPr id="641" name="Google Shape;641;p27"/>
          <p:cNvSpPr txBox="1"/>
          <p:nvPr/>
        </p:nvSpPr>
        <p:spPr>
          <a:xfrm>
            <a:off x="6949440" y="1783080"/>
            <a:ext cx="45720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400"/>
              <a:buFont typeface="Calibri"/>
              <a:buNone/>
            </a:pPr>
            <a:r>
              <a:rPr b="1" i="0" lang="en-US" spc="0" sz="1400" u="none" cap="none" strike="noStrike">
                <a:solidFill>
                  <a:schemeClr val="accent6"/>
                </a:solidFill>
                <a:latin typeface="Calibri"/>
                <a:ea typeface="Calibri"/>
                <a:cs typeface="Calibri"/>
                <a:sym typeface="Calibri"/>
              </a:rPr>
              <a:t>Top competențe 2025–2030 (WEF 2025)</a:t>
            </a:r>
            <a:endParaRPr b="0" i="0" spc="0" sz="1400" u="none" cap="none" strike="noStrike">
              <a:solidFill>
                <a:schemeClr val="dk1"/>
              </a:solidFill>
              <a:latin typeface="Calibri"/>
              <a:ea typeface="Calibri"/>
              <a:cs typeface="Calibri"/>
              <a:sym typeface="Calibri"/>
            </a:endParaRPr>
          </a:p>
        </p:txBody>
      </p:sp>
      <p:sp>
        <p:nvSpPr>
          <p:cNvPr id="642" name="Google Shape;642;p27"/>
          <p:cNvSpPr/>
          <p:nvPr/>
        </p:nvSpPr>
        <p:spPr>
          <a:xfrm>
            <a:off x="685800" y="2286000"/>
            <a:ext cx="4572000" cy="56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43" name="Google Shape;643;p27"/>
          <p:cNvSpPr txBox="1"/>
          <p:nvPr/>
        </p:nvSpPr>
        <p:spPr>
          <a:xfrm>
            <a:off x="868680" y="2286000"/>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Gândire analitică și inovare</a:t>
            </a:r>
            <a:endParaRPr b="0" i="0" spc="0" sz="1500" u="none" cap="none" strike="noStrike">
              <a:solidFill>
                <a:schemeClr val="dk1"/>
              </a:solidFill>
              <a:latin typeface="Calibri"/>
              <a:ea typeface="Calibri"/>
              <a:cs typeface="Calibri"/>
              <a:sym typeface="Calibri"/>
            </a:endParaRPr>
          </a:p>
        </p:txBody>
      </p:sp>
      <p:sp>
        <p:nvSpPr>
          <p:cNvPr id="644" name="Google Shape;644;p27"/>
          <p:cNvSpPr/>
          <p:nvPr/>
        </p:nvSpPr>
        <p:spPr>
          <a:xfrm>
            <a:off x="6949440" y="2286000"/>
            <a:ext cx="4572000" cy="567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45" name="Google Shape;645;p27"/>
          <p:cNvSpPr txBox="1"/>
          <p:nvPr/>
        </p:nvSpPr>
        <p:spPr>
          <a:xfrm>
            <a:off x="7132320" y="2286000"/>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0" sz="1500" u="none" cap="none" strike="noStrike">
                <a:solidFill>
                  <a:schemeClr val="lt1"/>
                </a:solidFill>
                <a:latin typeface="Calibri"/>
                <a:ea typeface="Calibri"/>
                <a:cs typeface="Calibri"/>
                <a:sym typeface="Calibri"/>
              </a:rPr>
              <a:t>Gândire analitică — nr. 1</a:t>
            </a:r>
            <a:endParaRPr b="0" i="0" spc="0" sz="1500" u="none" cap="none" strike="noStrike">
              <a:solidFill>
                <a:schemeClr val="dk1"/>
              </a:solidFill>
              <a:latin typeface="Calibri"/>
              <a:ea typeface="Calibri"/>
              <a:cs typeface="Calibri"/>
              <a:sym typeface="Calibri"/>
            </a:endParaRPr>
          </a:p>
        </p:txBody>
      </p:sp>
      <p:cxnSp>
        <p:nvCxnSpPr>
          <p:cNvPr id="646" name="Google Shape;646;p27"/>
          <p:cNvCxnSpPr/>
          <p:nvPr/>
        </p:nvCxnSpPr>
        <p:spPr>
          <a:xfrm>
            <a:off x="5349240" y="2569464"/>
            <a:ext cx="1508700" cy="0"/>
          </a:xfrm>
          <a:prstGeom prst="straightConnector1">
            <a:avLst/>
          </a:prstGeom>
          <a:noFill/>
          <a:ln cap="flat" cmpd="sng" w="38100">
            <a:solidFill>
              <a:srgbClr val="F2A541"/>
            </a:solidFill>
            <a:prstDash val="solid"/>
            <a:round/>
            <a:headEnd len="sm" w="sm" type="none"/>
            <a:tailEnd len="med" w="med" type="triangle"/>
          </a:ln>
        </p:spPr>
      </p:cxnSp>
      <p:sp>
        <p:nvSpPr>
          <p:cNvPr id="647" name="Google Shape;647;p27"/>
          <p:cNvSpPr txBox="1"/>
          <p:nvPr/>
        </p:nvSpPr>
        <p:spPr>
          <a:xfrm>
            <a:off x="5349240" y="2231136"/>
            <a:ext cx="15087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100"/>
              <a:buFont typeface="Calibri"/>
              <a:buNone/>
            </a:pPr>
            <a:r>
              <a:rPr b="1" i="0" lang="en-US" spc="0" sz="1100" u="none" cap="none" strike="noStrike">
                <a:solidFill>
                  <a:schemeClr val="accent4"/>
                </a:solidFill>
                <a:latin typeface="Calibri"/>
                <a:ea typeface="Calibri"/>
                <a:cs typeface="Calibri"/>
                <a:sym typeface="Calibri"/>
              </a:rPr>
              <a:t>rămâne</a:t>
            </a:r>
            <a:endParaRPr b="0" i="0" spc="0" sz="1100" u="none" cap="none" strike="noStrike">
              <a:solidFill>
                <a:schemeClr val="dk1"/>
              </a:solidFill>
              <a:latin typeface="Calibri"/>
              <a:ea typeface="Calibri"/>
              <a:cs typeface="Calibri"/>
              <a:sym typeface="Calibri"/>
            </a:endParaRPr>
          </a:p>
        </p:txBody>
      </p:sp>
      <p:sp>
        <p:nvSpPr>
          <p:cNvPr id="648" name="Google Shape;648;p27"/>
          <p:cNvSpPr/>
          <p:nvPr/>
        </p:nvSpPr>
        <p:spPr>
          <a:xfrm>
            <a:off x="685800" y="2980944"/>
            <a:ext cx="4572000" cy="56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49" name="Google Shape;649;p27"/>
          <p:cNvSpPr txBox="1"/>
          <p:nvPr/>
        </p:nvSpPr>
        <p:spPr>
          <a:xfrm>
            <a:off x="868680" y="2980944"/>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Învățare activă și strategii de învățare</a:t>
            </a:r>
            <a:endParaRPr b="0" i="0" spc="0" sz="1500" u="none" cap="none" strike="noStrike">
              <a:solidFill>
                <a:schemeClr val="dk1"/>
              </a:solidFill>
              <a:latin typeface="Calibri"/>
              <a:ea typeface="Calibri"/>
              <a:cs typeface="Calibri"/>
              <a:sym typeface="Calibri"/>
            </a:endParaRPr>
          </a:p>
        </p:txBody>
      </p:sp>
      <p:sp>
        <p:nvSpPr>
          <p:cNvPr id="650" name="Google Shape;650;p27"/>
          <p:cNvSpPr/>
          <p:nvPr/>
        </p:nvSpPr>
        <p:spPr>
          <a:xfrm>
            <a:off x="6949440" y="2980944"/>
            <a:ext cx="4572000" cy="567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51" name="Google Shape;651;p27"/>
          <p:cNvSpPr txBox="1"/>
          <p:nvPr/>
        </p:nvSpPr>
        <p:spPr>
          <a:xfrm>
            <a:off x="7132320" y="2980944"/>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0" sz="1500" u="none" cap="none" strike="noStrike">
                <a:solidFill>
                  <a:schemeClr val="lt1"/>
                </a:solidFill>
                <a:latin typeface="Calibri"/>
                <a:ea typeface="Calibri"/>
                <a:cs typeface="Calibri"/>
                <a:sym typeface="Calibri"/>
              </a:rPr>
              <a:t>Curiozitate și învățare continuă — în creștere</a:t>
            </a:r>
            <a:endParaRPr b="0" i="0" spc="0" sz="1500" u="none" cap="none" strike="noStrike">
              <a:solidFill>
                <a:schemeClr val="dk1"/>
              </a:solidFill>
              <a:latin typeface="Calibri"/>
              <a:ea typeface="Calibri"/>
              <a:cs typeface="Calibri"/>
              <a:sym typeface="Calibri"/>
            </a:endParaRPr>
          </a:p>
        </p:txBody>
      </p:sp>
      <p:cxnSp>
        <p:nvCxnSpPr>
          <p:cNvPr id="652" name="Google Shape;652;p27"/>
          <p:cNvCxnSpPr/>
          <p:nvPr/>
        </p:nvCxnSpPr>
        <p:spPr>
          <a:xfrm>
            <a:off x="5349240" y="3264408"/>
            <a:ext cx="1508700" cy="0"/>
          </a:xfrm>
          <a:prstGeom prst="straightConnector1">
            <a:avLst/>
          </a:prstGeom>
          <a:noFill/>
          <a:ln cap="flat" cmpd="sng" w="38100">
            <a:solidFill>
              <a:srgbClr val="F2A541"/>
            </a:solidFill>
            <a:prstDash val="solid"/>
            <a:round/>
            <a:headEnd len="sm" w="sm" type="none"/>
            <a:tailEnd len="med" w="med" type="triangle"/>
          </a:ln>
        </p:spPr>
      </p:cxnSp>
      <p:sp>
        <p:nvSpPr>
          <p:cNvPr id="653" name="Google Shape;653;p27"/>
          <p:cNvSpPr txBox="1"/>
          <p:nvPr/>
        </p:nvSpPr>
        <p:spPr>
          <a:xfrm>
            <a:off x="5349240" y="2926080"/>
            <a:ext cx="15087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100"/>
              <a:buFont typeface="Calibri"/>
              <a:buNone/>
            </a:pPr>
            <a:r>
              <a:rPr b="1" i="0" lang="en-US" spc="0" sz="1100" u="none" cap="none" strike="noStrike">
                <a:solidFill>
                  <a:schemeClr val="accent4"/>
                </a:solidFill>
                <a:latin typeface="Calibri"/>
                <a:ea typeface="Calibri"/>
                <a:cs typeface="Calibri"/>
                <a:sym typeface="Calibri"/>
              </a:rPr>
              <a:t>rămâne</a:t>
            </a:r>
            <a:endParaRPr b="0" i="0" spc="0" sz="1100" u="none" cap="none" strike="noStrike">
              <a:solidFill>
                <a:schemeClr val="dk1"/>
              </a:solidFill>
              <a:latin typeface="Calibri"/>
              <a:ea typeface="Calibri"/>
              <a:cs typeface="Calibri"/>
              <a:sym typeface="Calibri"/>
            </a:endParaRPr>
          </a:p>
        </p:txBody>
      </p:sp>
      <p:sp>
        <p:nvSpPr>
          <p:cNvPr id="654" name="Google Shape;654;p27"/>
          <p:cNvSpPr/>
          <p:nvPr/>
        </p:nvSpPr>
        <p:spPr>
          <a:xfrm>
            <a:off x="685800" y="3675888"/>
            <a:ext cx="4572000" cy="56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55" name="Google Shape;655;p27"/>
          <p:cNvSpPr txBox="1"/>
          <p:nvPr/>
        </p:nvSpPr>
        <p:spPr>
          <a:xfrm>
            <a:off x="868680" y="3675888"/>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Creativitate, originalitate și inițiativă</a:t>
            </a:r>
            <a:endParaRPr b="0" i="0" spc="0" sz="1500" u="none" cap="none" strike="noStrike">
              <a:solidFill>
                <a:schemeClr val="dk1"/>
              </a:solidFill>
              <a:latin typeface="Calibri"/>
              <a:ea typeface="Calibri"/>
              <a:cs typeface="Calibri"/>
              <a:sym typeface="Calibri"/>
            </a:endParaRPr>
          </a:p>
        </p:txBody>
      </p:sp>
      <p:sp>
        <p:nvSpPr>
          <p:cNvPr id="656" name="Google Shape;656;p27"/>
          <p:cNvSpPr/>
          <p:nvPr/>
        </p:nvSpPr>
        <p:spPr>
          <a:xfrm>
            <a:off x="6949440" y="3675888"/>
            <a:ext cx="4572000" cy="567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57" name="Google Shape;657;p27"/>
          <p:cNvSpPr txBox="1"/>
          <p:nvPr/>
        </p:nvSpPr>
        <p:spPr>
          <a:xfrm>
            <a:off x="7132320" y="3675888"/>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0" sz="1500" u="none" cap="none" strike="noStrike">
                <a:solidFill>
                  <a:schemeClr val="lt1"/>
                </a:solidFill>
                <a:latin typeface="Calibri"/>
                <a:ea typeface="Calibri"/>
                <a:cs typeface="Calibri"/>
                <a:sym typeface="Calibri"/>
              </a:rPr>
              <a:t>Gândire creativă — în creștere</a:t>
            </a:r>
            <a:endParaRPr b="0" i="0" spc="0" sz="1500" u="none" cap="none" strike="noStrike">
              <a:solidFill>
                <a:schemeClr val="dk1"/>
              </a:solidFill>
              <a:latin typeface="Calibri"/>
              <a:ea typeface="Calibri"/>
              <a:cs typeface="Calibri"/>
              <a:sym typeface="Calibri"/>
            </a:endParaRPr>
          </a:p>
        </p:txBody>
      </p:sp>
      <p:cxnSp>
        <p:nvCxnSpPr>
          <p:cNvPr id="658" name="Google Shape;658;p27"/>
          <p:cNvCxnSpPr/>
          <p:nvPr/>
        </p:nvCxnSpPr>
        <p:spPr>
          <a:xfrm>
            <a:off x="5349240" y="3959352"/>
            <a:ext cx="1508700" cy="0"/>
          </a:xfrm>
          <a:prstGeom prst="straightConnector1">
            <a:avLst/>
          </a:prstGeom>
          <a:noFill/>
          <a:ln cap="flat" cmpd="sng" w="38100">
            <a:solidFill>
              <a:srgbClr val="F2A541"/>
            </a:solidFill>
            <a:prstDash val="solid"/>
            <a:round/>
            <a:headEnd len="sm" w="sm" type="none"/>
            <a:tailEnd len="med" w="med" type="triangle"/>
          </a:ln>
        </p:spPr>
      </p:cxnSp>
      <p:sp>
        <p:nvSpPr>
          <p:cNvPr id="659" name="Google Shape;659;p27"/>
          <p:cNvSpPr txBox="1"/>
          <p:nvPr/>
        </p:nvSpPr>
        <p:spPr>
          <a:xfrm>
            <a:off x="5349240" y="3621024"/>
            <a:ext cx="15087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100"/>
              <a:buFont typeface="Calibri"/>
              <a:buNone/>
            </a:pPr>
            <a:r>
              <a:rPr b="1" i="0" lang="en-US" spc="0" sz="1100" u="none" cap="none" strike="noStrike">
                <a:solidFill>
                  <a:schemeClr val="accent4"/>
                </a:solidFill>
                <a:latin typeface="Calibri"/>
                <a:ea typeface="Calibri"/>
                <a:cs typeface="Calibri"/>
                <a:sym typeface="Calibri"/>
              </a:rPr>
              <a:t>rămâne</a:t>
            </a:r>
            <a:endParaRPr b="0" i="0" spc="0" sz="1100" u="none" cap="none" strike="noStrike">
              <a:solidFill>
                <a:schemeClr val="dk1"/>
              </a:solidFill>
              <a:latin typeface="Calibri"/>
              <a:ea typeface="Calibri"/>
              <a:cs typeface="Calibri"/>
              <a:sym typeface="Calibri"/>
            </a:endParaRPr>
          </a:p>
        </p:txBody>
      </p:sp>
      <p:sp>
        <p:nvSpPr>
          <p:cNvPr id="660" name="Google Shape;660;p27"/>
          <p:cNvSpPr/>
          <p:nvPr/>
        </p:nvSpPr>
        <p:spPr>
          <a:xfrm>
            <a:off x="685800" y="4370832"/>
            <a:ext cx="4572000" cy="56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61" name="Google Shape;661;p27"/>
          <p:cNvSpPr txBox="1"/>
          <p:nvPr/>
        </p:nvSpPr>
        <p:spPr>
          <a:xfrm>
            <a:off x="868680" y="4370832"/>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Leadership și influență socială</a:t>
            </a:r>
            <a:endParaRPr b="0" i="0" spc="0" sz="1500" u="none" cap="none" strike="noStrike">
              <a:solidFill>
                <a:schemeClr val="dk1"/>
              </a:solidFill>
              <a:latin typeface="Calibri"/>
              <a:ea typeface="Calibri"/>
              <a:cs typeface="Calibri"/>
              <a:sym typeface="Calibri"/>
            </a:endParaRPr>
          </a:p>
        </p:txBody>
      </p:sp>
      <p:sp>
        <p:nvSpPr>
          <p:cNvPr id="662" name="Google Shape;662;p27"/>
          <p:cNvSpPr/>
          <p:nvPr/>
        </p:nvSpPr>
        <p:spPr>
          <a:xfrm>
            <a:off x="6949440" y="4370832"/>
            <a:ext cx="4572000" cy="567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63" name="Google Shape;663;p27"/>
          <p:cNvSpPr txBox="1"/>
          <p:nvPr/>
        </p:nvSpPr>
        <p:spPr>
          <a:xfrm>
            <a:off x="7132320" y="4370832"/>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0" sz="1500" u="none" cap="none" strike="noStrike">
                <a:solidFill>
                  <a:schemeClr val="lt1"/>
                </a:solidFill>
                <a:latin typeface="Calibri"/>
                <a:ea typeface="Calibri"/>
                <a:cs typeface="Calibri"/>
                <a:sym typeface="Calibri"/>
              </a:rPr>
              <a:t>Leadership și influență socială — nr. 3</a:t>
            </a:r>
            <a:endParaRPr b="0" i="0" spc="0" sz="1500" u="none" cap="none" strike="noStrike">
              <a:solidFill>
                <a:schemeClr val="dk1"/>
              </a:solidFill>
              <a:latin typeface="Calibri"/>
              <a:ea typeface="Calibri"/>
              <a:cs typeface="Calibri"/>
              <a:sym typeface="Calibri"/>
            </a:endParaRPr>
          </a:p>
        </p:txBody>
      </p:sp>
      <p:cxnSp>
        <p:nvCxnSpPr>
          <p:cNvPr id="664" name="Google Shape;664;p27"/>
          <p:cNvCxnSpPr/>
          <p:nvPr/>
        </p:nvCxnSpPr>
        <p:spPr>
          <a:xfrm>
            <a:off x="5349240" y="4654296"/>
            <a:ext cx="1508700" cy="0"/>
          </a:xfrm>
          <a:prstGeom prst="straightConnector1">
            <a:avLst/>
          </a:prstGeom>
          <a:noFill/>
          <a:ln cap="flat" cmpd="sng" w="38100">
            <a:solidFill>
              <a:srgbClr val="F2A541"/>
            </a:solidFill>
            <a:prstDash val="solid"/>
            <a:round/>
            <a:headEnd len="sm" w="sm" type="none"/>
            <a:tailEnd len="med" w="med" type="triangle"/>
          </a:ln>
        </p:spPr>
      </p:cxnSp>
      <p:sp>
        <p:nvSpPr>
          <p:cNvPr id="665" name="Google Shape;665;p27"/>
          <p:cNvSpPr txBox="1"/>
          <p:nvPr/>
        </p:nvSpPr>
        <p:spPr>
          <a:xfrm>
            <a:off x="5349240" y="4315968"/>
            <a:ext cx="15087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100"/>
              <a:buFont typeface="Calibri"/>
              <a:buNone/>
            </a:pPr>
            <a:r>
              <a:rPr b="1" i="0" lang="en-US" spc="0" sz="1100" u="none" cap="none" strike="noStrike">
                <a:solidFill>
                  <a:schemeClr val="accent4"/>
                </a:solidFill>
                <a:latin typeface="Calibri"/>
                <a:ea typeface="Calibri"/>
                <a:cs typeface="Calibri"/>
                <a:sym typeface="Calibri"/>
              </a:rPr>
              <a:t>rămâne</a:t>
            </a:r>
            <a:endParaRPr b="0" i="0" spc="0" sz="1100" u="none" cap="none" strike="noStrike">
              <a:solidFill>
                <a:schemeClr val="dk1"/>
              </a:solidFill>
              <a:latin typeface="Calibri"/>
              <a:ea typeface="Calibri"/>
              <a:cs typeface="Calibri"/>
              <a:sym typeface="Calibri"/>
            </a:endParaRPr>
          </a:p>
        </p:txBody>
      </p:sp>
      <p:sp>
        <p:nvSpPr>
          <p:cNvPr id="666" name="Google Shape;666;p27"/>
          <p:cNvSpPr/>
          <p:nvPr/>
        </p:nvSpPr>
        <p:spPr>
          <a:xfrm>
            <a:off x="685800" y="5065776"/>
            <a:ext cx="4572000" cy="56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67" name="Google Shape;667;p27"/>
          <p:cNvSpPr txBox="1"/>
          <p:nvPr/>
        </p:nvSpPr>
        <p:spPr>
          <a:xfrm>
            <a:off x="868680" y="5065776"/>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500"/>
              <a:buFont typeface="Calibri"/>
              <a:buNone/>
            </a:pPr>
            <a:r>
              <a:rPr b="0" i="0" lang="en-US" spc="0" sz="1500" u="none" cap="none" strike="noStrike">
                <a:solidFill>
                  <a:schemeClr val="accent6"/>
                </a:solidFill>
                <a:latin typeface="Calibri"/>
                <a:ea typeface="Calibri"/>
                <a:cs typeface="Calibri"/>
                <a:sym typeface="Calibri"/>
              </a:rPr>
              <a:t>Design tehnologic și programare</a:t>
            </a:r>
            <a:endParaRPr b="0" i="0" spc="0" sz="1500" u="none" cap="none" strike="noStrike">
              <a:solidFill>
                <a:schemeClr val="dk1"/>
              </a:solidFill>
              <a:latin typeface="Calibri"/>
              <a:ea typeface="Calibri"/>
              <a:cs typeface="Calibri"/>
              <a:sym typeface="Calibri"/>
            </a:endParaRPr>
          </a:p>
        </p:txBody>
      </p:sp>
      <p:sp>
        <p:nvSpPr>
          <p:cNvPr id="668" name="Google Shape;668;p27"/>
          <p:cNvSpPr/>
          <p:nvPr/>
        </p:nvSpPr>
        <p:spPr>
          <a:xfrm>
            <a:off x="6949440" y="5065776"/>
            <a:ext cx="4572000" cy="56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69" name="Google Shape;669;p27"/>
          <p:cNvSpPr txBox="1"/>
          <p:nvPr/>
        </p:nvSpPr>
        <p:spPr>
          <a:xfrm>
            <a:off x="7132320" y="5065776"/>
            <a:ext cx="4297800" cy="567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500"/>
              <a:buFont typeface="Calibri"/>
              <a:buNone/>
            </a:pPr>
            <a:r>
              <a:rPr b="0" i="0" lang="en-US" spc="0" sz="1500" u="none" cap="none" strike="noStrike">
                <a:solidFill>
                  <a:schemeClr val="accent6"/>
                </a:solidFill>
                <a:latin typeface="Calibri"/>
                <a:ea typeface="Calibri"/>
                <a:cs typeface="Calibri"/>
                <a:sym typeface="Calibri"/>
              </a:rPr>
              <a:t>AI și big data · rețele și securitate cibernetică</a:t>
            </a:r>
            <a:endParaRPr b="0" i="0" spc="0" sz="1500" u="none" cap="none" strike="noStrike">
              <a:solidFill>
                <a:schemeClr val="dk1"/>
              </a:solidFill>
              <a:latin typeface="Calibri"/>
              <a:ea typeface="Calibri"/>
              <a:cs typeface="Calibri"/>
              <a:sym typeface="Calibri"/>
            </a:endParaRPr>
          </a:p>
        </p:txBody>
      </p:sp>
      <p:cxnSp>
        <p:nvCxnSpPr>
          <p:cNvPr id="670" name="Google Shape;670;p27"/>
          <p:cNvCxnSpPr/>
          <p:nvPr/>
        </p:nvCxnSpPr>
        <p:spPr>
          <a:xfrm>
            <a:off x="5349240" y="5349240"/>
            <a:ext cx="1508700" cy="0"/>
          </a:xfrm>
          <a:prstGeom prst="straightConnector1">
            <a:avLst/>
          </a:prstGeom>
          <a:noFill/>
          <a:ln cap="flat" cmpd="sng" w="19050">
            <a:solidFill>
              <a:srgbClr val="9AA6B8"/>
            </a:solidFill>
            <a:prstDash val="dash"/>
            <a:round/>
            <a:headEnd len="sm" w="sm" type="none"/>
            <a:tailEnd len="med" w="med" type="triangle"/>
          </a:ln>
        </p:spPr>
      </p:cxnSp>
      <p:sp>
        <p:nvSpPr>
          <p:cNvPr id="671" name="Google Shape;671;p27"/>
          <p:cNvSpPr txBox="1"/>
          <p:nvPr/>
        </p:nvSpPr>
        <p:spPr>
          <a:xfrm>
            <a:off x="5349240" y="5010912"/>
            <a:ext cx="15087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6"/>
              </a:buClr>
              <a:buSzPts val="1100"/>
              <a:buFont typeface="Calibri"/>
              <a:buNone/>
            </a:pPr>
            <a:r>
              <a:rPr b="1" i="0" lang="en-US" spc="0" sz="1100" u="none" cap="none" strike="noStrike">
                <a:solidFill>
                  <a:schemeClr val="accent6"/>
                </a:solidFill>
                <a:latin typeface="Calibri"/>
                <a:ea typeface="Calibri"/>
                <a:cs typeface="Calibri"/>
                <a:sym typeface="Calibri"/>
              </a:rPr>
              <a:t>se schimbă</a:t>
            </a:r>
            <a:endParaRPr b="0" i="0" spc="0" sz="1100" u="none" cap="none" strike="noStrike">
              <a:solidFill>
                <a:schemeClr val="dk1"/>
              </a:solidFill>
              <a:latin typeface="Calibri"/>
              <a:ea typeface="Calibri"/>
              <a:cs typeface="Calibri"/>
              <a:sym typeface="Calibri"/>
            </a:endParaRPr>
          </a:p>
        </p:txBody>
      </p:sp>
      <p:sp>
        <p:nvSpPr>
          <p:cNvPr id="672" name="Google Shape;672;p27"/>
          <p:cNvSpPr txBox="1"/>
          <p:nvPr>
            <p:ph idx="1" type="body"/>
          </p:nvPr>
        </p:nvSpPr>
        <p:spPr>
          <a:xfrm>
            <a:off x="685800" y="6236208"/>
            <a:ext cx="9966900" cy="3474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Harvard DCE (2025), „10 Emerging Skills for Professionals” — pe baza WEF 2018; World Economic Forum (2025), The Future of Jobs Report</a:t>
            </a:r>
            <a:endParaRPr sz="1000"/>
          </a:p>
        </p:txBody>
      </p:sp>
      <p:sp>
        <p:nvSpPr>
          <p:cNvPr id="673" name="Google Shape;673;p27"/>
          <p:cNvSpPr txBox="1"/>
          <p:nvPr>
            <p:ph idx="4294967295" type="sldNum"/>
          </p:nvPr>
        </p:nvSpPr>
        <p:spPr>
          <a:xfrm>
            <a:off x="11109960" y="6263640"/>
            <a:ext cx="411600" cy="2742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28"/>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Patru metacompetențe pentru o lume complexă</a:t>
            </a:r>
            <a:endParaRPr sz="3200"/>
          </a:p>
        </p:txBody>
      </p:sp>
      <p:cxnSp>
        <p:nvCxnSpPr>
          <p:cNvPr id="680" name="Google Shape;680;p28"/>
          <p:cNvCxnSpPr/>
          <p:nvPr/>
        </p:nvCxnSpPr>
        <p:spPr>
          <a:xfrm>
            <a:off x="822960" y="2313432"/>
            <a:ext cx="10561320" cy="0"/>
          </a:xfrm>
          <a:prstGeom prst="straightConnector1">
            <a:avLst/>
          </a:prstGeom>
          <a:noFill/>
          <a:ln cap="flat" cmpd="sng" w="25400">
            <a:solidFill>
              <a:srgbClr val="A9C6E8"/>
            </a:solidFill>
            <a:prstDash val="dash"/>
            <a:round/>
            <a:headEnd len="sm" w="sm" type="none"/>
            <a:tailEnd len="sm" w="sm" type="none"/>
          </a:ln>
        </p:spPr>
      </p:cxnSp>
      <p:sp>
        <p:nvSpPr>
          <p:cNvPr id="681" name="Google Shape;681;p28"/>
          <p:cNvSpPr/>
          <p:nvPr/>
        </p:nvSpPr>
        <p:spPr>
          <a:xfrm>
            <a:off x="685800" y="1810512"/>
            <a:ext cx="2400300" cy="3840480"/>
          </a:xfrm>
          <a:prstGeom prst="rect">
            <a:avLst/>
          </a:prstGeom>
          <a:solidFill>
            <a:schemeClr val="accent2"/>
          </a:solidFill>
          <a:ln>
            <a:noFill/>
          </a:ln>
          <a:effectLst>
            <a:outerShdw blurRad="127000" rotWithShape="0" algn="bl" dir="5400000" dist="25400">
              <a:srgbClr val="13213C">
                <a:alpha val="12157"/>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82" name="Google Shape;682;p28"/>
          <p:cNvSpPr/>
          <p:nvPr/>
        </p:nvSpPr>
        <p:spPr>
          <a:xfrm>
            <a:off x="914400" y="2011680"/>
            <a:ext cx="621792" cy="621792"/>
          </a:xfrm>
          <a:prstGeom prst="ellipse">
            <a:avLst/>
          </a:pr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Învățare iterativă" id="683" name="Google Shape;683;p28"/>
          <p:cNvPicPr preferRelativeResize="0"/>
          <p:nvPr/>
        </p:nvPicPr>
        <p:blipFill rotWithShape="1">
          <a:blip r:embed="rId3">
            <a:alphaModFix/>
          </a:blip>
          <a:srcRect b="0" l="0" r="0" t="0"/>
          <a:stretch/>
        </p:blipFill>
        <p:spPr>
          <a:xfrm>
            <a:off x="1024128" y="2121408"/>
            <a:ext cx="402336" cy="402336"/>
          </a:xfrm>
          <a:prstGeom prst="rect">
            <a:avLst/>
          </a:prstGeom>
          <a:noFill/>
          <a:ln>
            <a:noFill/>
          </a:ln>
        </p:spPr>
      </p:pic>
      <p:sp>
        <p:nvSpPr>
          <p:cNvPr id="684" name="Google Shape;684;p28"/>
          <p:cNvSpPr txBox="1"/>
          <p:nvPr/>
        </p:nvSpPr>
        <p:spPr>
          <a:xfrm>
            <a:off x="2308860" y="1920240"/>
            <a:ext cx="594360" cy="68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3600"/>
              <a:buFont typeface="Cambria"/>
              <a:buNone/>
            </a:pPr>
            <a:r>
              <a:rPr b="1" i="0" lang="en-US" spc="0" sz="3600" u="none" cap="none" strike="noStrike">
                <a:solidFill>
                  <a:schemeClr val="lt1"/>
                </a:solidFill>
                <a:latin typeface="Cambria"/>
                <a:ea typeface="Cambria"/>
                <a:cs typeface="Cambria"/>
                <a:sym typeface="Cambria"/>
              </a:rPr>
              <a:t>1</a:t>
            </a:r>
            <a:endParaRPr b="0" i="0" spc="0" sz="3600" u="none" cap="none" strike="noStrike">
              <a:solidFill>
                <a:schemeClr val="dk1"/>
              </a:solidFill>
              <a:latin typeface="Calibri"/>
              <a:ea typeface="Calibri"/>
              <a:cs typeface="Calibri"/>
              <a:sym typeface="Calibri"/>
            </a:endParaRPr>
          </a:p>
        </p:txBody>
      </p:sp>
      <p:sp>
        <p:nvSpPr>
          <p:cNvPr id="685" name="Google Shape;685;p28"/>
          <p:cNvSpPr txBox="1"/>
          <p:nvPr/>
        </p:nvSpPr>
        <p:spPr>
          <a:xfrm>
            <a:off x="914400" y="2770632"/>
            <a:ext cx="1988820" cy="7772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100"/>
              <a:buFont typeface="Cambria"/>
              <a:buNone/>
            </a:pPr>
            <a:r>
              <a:rPr b="1" i="0" lang="en-US" spc="0" sz="2100" u="none" cap="none" strike="noStrike">
                <a:solidFill>
                  <a:schemeClr val="lt1"/>
                </a:solidFill>
                <a:latin typeface="Cambria"/>
                <a:ea typeface="Cambria"/>
                <a:cs typeface="Cambria"/>
                <a:sym typeface="Cambria"/>
              </a:rPr>
              <a:t>Învățare iterativă</a:t>
            </a:r>
            <a:endParaRPr b="0" i="0" spc="0" sz="2100" u="none" cap="none" strike="noStrike">
              <a:solidFill>
                <a:schemeClr val="dk1"/>
              </a:solidFill>
              <a:latin typeface="Calibri"/>
              <a:ea typeface="Calibri"/>
              <a:cs typeface="Calibri"/>
              <a:sym typeface="Calibri"/>
            </a:endParaRPr>
          </a:p>
        </p:txBody>
      </p:sp>
      <p:sp>
        <p:nvSpPr>
          <p:cNvPr id="686" name="Google Shape;686;p28"/>
          <p:cNvSpPr txBox="1"/>
          <p:nvPr/>
        </p:nvSpPr>
        <p:spPr>
          <a:xfrm>
            <a:off x="914400" y="3547875"/>
            <a:ext cx="21261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600" u="none" cap="none" strike="noStrike">
                <a:solidFill>
                  <a:schemeClr val="lt1"/>
                </a:solidFill>
                <a:latin typeface="Cambria"/>
                <a:ea typeface="Cambria"/>
                <a:cs typeface="Cambria"/>
                <a:sym typeface="Cambria"/>
              </a:rPr>
              <a:t>Îmi dezvolt continuu competențele și învăț din experiențele trecute.</a:t>
            </a:r>
            <a:endParaRPr b="0" i="0" spc="0" sz="1600" u="none" cap="none" strike="noStrike">
              <a:solidFill>
                <a:schemeClr val="dk1"/>
              </a:solidFill>
              <a:latin typeface="Cambria"/>
              <a:ea typeface="Cambria"/>
              <a:cs typeface="Cambria"/>
              <a:sym typeface="Cambria"/>
            </a:endParaRPr>
          </a:p>
        </p:txBody>
      </p:sp>
      <p:sp>
        <p:nvSpPr>
          <p:cNvPr id="687" name="Google Shape;687;p28"/>
          <p:cNvSpPr/>
          <p:nvPr/>
        </p:nvSpPr>
        <p:spPr>
          <a:xfrm>
            <a:off x="822960" y="4480560"/>
            <a:ext cx="2125980" cy="105156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88" name="Google Shape;688;p28"/>
          <p:cNvSpPr txBox="1"/>
          <p:nvPr/>
        </p:nvSpPr>
        <p:spPr>
          <a:xfrm>
            <a:off x="960120" y="4535424"/>
            <a:ext cx="185166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050"/>
              <a:buFont typeface="Calibri"/>
              <a:buNone/>
            </a:pPr>
            <a:r>
              <a:rPr b="1" i="0" lang="en-US" spc="150" sz="1050" u="none" cap="none" strike="noStrike">
                <a:solidFill>
                  <a:schemeClr val="accent6"/>
                </a:solidFill>
                <a:latin typeface="Calibri"/>
                <a:ea typeface="Calibri"/>
                <a:cs typeface="Calibri"/>
                <a:sym typeface="Calibri"/>
              </a:rPr>
              <a:t>ÎN CARIERĂ</a:t>
            </a:r>
            <a:endParaRPr b="0" i="0" spc="0" sz="1050" u="none" cap="none" strike="noStrike">
              <a:solidFill>
                <a:schemeClr val="dk1"/>
              </a:solidFill>
              <a:latin typeface="Calibri"/>
              <a:ea typeface="Calibri"/>
              <a:cs typeface="Calibri"/>
              <a:sym typeface="Calibri"/>
            </a:endParaRPr>
          </a:p>
        </p:txBody>
      </p:sp>
      <p:sp>
        <p:nvSpPr>
          <p:cNvPr id="689" name="Google Shape;689;p28"/>
          <p:cNvSpPr txBox="1"/>
          <p:nvPr/>
        </p:nvSpPr>
        <p:spPr>
          <a:xfrm>
            <a:off x="960120" y="4782312"/>
            <a:ext cx="1851660" cy="71323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350"/>
              <a:buFont typeface="Calibri"/>
              <a:buNone/>
            </a:pPr>
            <a:r>
              <a:rPr b="1" i="0" lang="en-US" spc="0" sz="1350" u="none" cap="none" strike="noStrike">
                <a:solidFill>
                  <a:schemeClr val="dk2"/>
                </a:solidFill>
                <a:latin typeface="Calibri"/>
                <a:ea typeface="Calibri"/>
                <a:cs typeface="Calibri"/>
                <a:sym typeface="Calibri"/>
              </a:rPr>
              <a:t>Fiecare job, proiect sau eșec devine material de învățare.</a:t>
            </a:r>
            <a:endParaRPr b="0" i="0" spc="0" sz="1350" u="none" cap="none" strike="noStrike">
              <a:solidFill>
                <a:schemeClr val="dk1"/>
              </a:solidFill>
              <a:latin typeface="Calibri"/>
              <a:ea typeface="Calibri"/>
              <a:cs typeface="Calibri"/>
              <a:sym typeface="Calibri"/>
            </a:endParaRPr>
          </a:p>
        </p:txBody>
      </p:sp>
      <p:sp>
        <p:nvSpPr>
          <p:cNvPr id="690" name="Google Shape;690;p28"/>
          <p:cNvSpPr/>
          <p:nvPr/>
        </p:nvSpPr>
        <p:spPr>
          <a:xfrm>
            <a:off x="3118104" y="2139696"/>
            <a:ext cx="347472" cy="347472"/>
          </a:xfrm>
          <a:prstGeom prst="ellipse">
            <a:avLst/>
          </a:prstGeom>
          <a:solidFill>
            <a:schemeClr val="lt1"/>
          </a:solidFill>
          <a:ln cap="flat" cmpd="sng" w="19050">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91" name="Google Shape;691;p28"/>
          <p:cNvSpPr txBox="1"/>
          <p:nvPr/>
        </p:nvSpPr>
        <p:spPr>
          <a:xfrm>
            <a:off x="3118104" y="2139696"/>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600"/>
              <a:buFont typeface="Calibri"/>
              <a:buNone/>
            </a:pPr>
            <a:r>
              <a:rPr b="1" i="0" lang="en-US" spc="0" sz="1600" u="none" cap="none" strike="noStrike">
                <a:solidFill>
                  <a:schemeClr val="accent4"/>
                </a:solidFill>
                <a:latin typeface="Calibri"/>
                <a:ea typeface="Calibri"/>
                <a:cs typeface="Calibri"/>
                <a:sym typeface="Calibri"/>
              </a:rPr>
              <a:t>+</a:t>
            </a:r>
            <a:endParaRPr b="0" i="0" spc="0" sz="1600" u="none" cap="none" strike="noStrike">
              <a:solidFill>
                <a:schemeClr val="dk1"/>
              </a:solidFill>
              <a:latin typeface="Calibri"/>
              <a:ea typeface="Calibri"/>
              <a:cs typeface="Calibri"/>
              <a:sym typeface="Calibri"/>
            </a:endParaRPr>
          </a:p>
        </p:txBody>
      </p:sp>
      <p:sp>
        <p:nvSpPr>
          <p:cNvPr id="692" name="Google Shape;692;p28"/>
          <p:cNvSpPr/>
          <p:nvPr/>
        </p:nvSpPr>
        <p:spPr>
          <a:xfrm>
            <a:off x="3497580" y="1810512"/>
            <a:ext cx="2400300" cy="3840480"/>
          </a:xfrm>
          <a:prstGeom prst="rect">
            <a:avLst/>
          </a:prstGeom>
          <a:solidFill>
            <a:schemeClr val="accent3"/>
          </a:solidFill>
          <a:ln>
            <a:noFill/>
          </a:ln>
          <a:effectLst>
            <a:outerShdw blurRad="127000" rotWithShape="0" algn="bl" dir="5400000" dist="25400">
              <a:srgbClr val="13213C">
                <a:alpha val="12157"/>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93" name="Google Shape;693;p28"/>
          <p:cNvSpPr/>
          <p:nvPr/>
        </p:nvSpPr>
        <p:spPr>
          <a:xfrm>
            <a:off x="3726180" y="2011680"/>
            <a:ext cx="621792" cy="621792"/>
          </a:xfrm>
          <a:prstGeom prst="ellipse">
            <a:avLst/>
          </a:pr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Improvizație rezilientă" id="694" name="Google Shape;694;p28"/>
          <p:cNvPicPr preferRelativeResize="0"/>
          <p:nvPr/>
        </p:nvPicPr>
        <p:blipFill rotWithShape="1">
          <a:blip r:embed="rId4">
            <a:alphaModFix/>
          </a:blip>
          <a:srcRect b="0" l="0" r="0" t="0"/>
          <a:stretch/>
        </p:blipFill>
        <p:spPr>
          <a:xfrm>
            <a:off x="3835908" y="2121408"/>
            <a:ext cx="402336" cy="402336"/>
          </a:xfrm>
          <a:prstGeom prst="rect">
            <a:avLst/>
          </a:prstGeom>
          <a:noFill/>
          <a:ln>
            <a:noFill/>
          </a:ln>
        </p:spPr>
      </p:pic>
      <p:sp>
        <p:nvSpPr>
          <p:cNvPr id="695" name="Google Shape;695;p28"/>
          <p:cNvSpPr txBox="1"/>
          <p:nvPr/>
        </p:nvSpPr>
        <p:spPr>
          <a:xfrm>
            <a:off x="5120640" y="1920240"/>
            <a:ext cx="594360" cy="68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3600"/>
              <a:buFont typeface="Cambria"/>
              <a:buNone/>
            </a:pPr>
            <a:r>
              <a:rPr b="1" i="0" lang="en-US" spc="0" sz="3600" u="none" cap="none" strike="noStrike">
                <a:solidFill>
                  <a:schemeClr val="lt1"/>
                </a:solidFill>
                <a:latin typeface="Cambria"/>
                <a:ea typeface="Cambria"/>
                <a:cs typeface="Cambria"/>
                <a:sym typeface="Cambria"/>
              </a:rPr>
              <a:t>2</a:t>
            </a:r>
            <a:endParaRPr b="0" i="0" spc="0" sz="3600" u="none" cap="none" strike="noStrike">
              <a:solidFill>
                <a:schemeClr val="dk1"/>
              </a:solidFill>
              <a:latin typeface="Calibri"/>
              <a:ea typeface="Calibri"/>
              <a:cs typeface="Calibri"/>
              <a:sym typeface="Calibri"/>
            </a:endParaRPr>
          </a:p>
        </p:txBody>
      </p:sp>
      <p:sp>
        <p:nvSpPr>
          <p:cNvPr id="696" name="Google Shape;696;p28"/>
          <p:cNvSpPr txBox="1"/>
          <p:nvPr/>
        </p:nvSpPr>
        <p:spPr>
          <a:xfrm>
            <a:off x="3726180" y="2770632"/>
            <a:ext cx="1988820" cy="7772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100"/>
              <a:buFont typeface="Cambria"/>
              <a:buNone/>
            </a:pPr>
            <a:r>
              <a:rPr b="1" i="0" lang="en-US" spc="0" sz="2100" u="none" cap="none" strike="noStrike">
                <a:solidFill>
                  <a:schemeClr val="lt1"/>
                </a:solidFill>
                <a:latin typeface="Cambria"/>
                <a:ea typeface="Cambria"/>
                <a:cs typeface="Cambria"/>
                <a:sym typeface="Cambria"/>
              </a:rPr>
              <a:t>Improvizație rezilientă</a:t>
            </a:r>
            <a:endParaRPr b="0" i="0" spc="0" sz="2100" u="none" cap="none" strike="noStrike">
              <a:solidFill>
                <a:schemeClr val="dk1"/>
              </a:solidFill>
              <a:latin typeface="Calibri"/>
              <a:ea typeface="Calibri"/>
              <a:cs typeface="Calibri"/>
              <a:sym typeface="Calibri"/>
            </a:endParaRPr>
          </a:p>
        </p:txBody>
      </p:sp>
      <p:sp>
        <p:nvSpPr>
          <p:cNvPr id="697" name="Google Shape;697;p28"/>
          <p:cNvSpPr txBox="1"/>
          <p:nvPr/>
        </p:nvSpPr>
        <p:spPr>
          <a:xfrm>
            <a:off x="3726180" y="3547872"/>
            <a:ext cx="198882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600" u="none" cap="none" strike="noStrike">
                <a:solidFill>
                  <a:schemeClr val="lt1"/>
                </a:solidFill>
                <a:latin typeface="Cambria"/>
                <a:ea typeface="Cambria"/>
                <a:cs typeface="Cambria"/>
                <a:sym typeface="Cambria"/>
              </a:rPr>
              <a:t>Acționez rapid și flexibil în situații neprevăzute.</a:t>
            </a:r>
            <a:endParaRPr b="0" i="0" spc="0" sz="1600" u="none" cap="none" strike="noStrike">
              <a:solidFill>
                <a:schemeClr val="dk1"/>
              </a:solidFill>
              <a:latin typeface="Cambria"/>
              <a:ea typeface="Cambria"/>
              <a:cs typeface="Cambria"/>
              <a:sym typeface="Cambria"/>
            </a:endParaRPr>
          </a:p>
        </p:txBody>
      </p:sp>
      <p:sp>
        <p:nvSpPr>
          <p:cNvPr id="698" name="Google Shape;698;p28"/>
          <p:cNvSpPr/>
          <p:nvPr/>
        </p:nvSpPr>
        <p:spPr>
          <a:xfrm>
            <a:off x="3634740" y="4480560"/>
            <a:ext cx="2125980" cy="105156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699" name="Google Shape;699;p28"/>
          <p:cNvSpPr txBox="1"/>
          <p:nvPr/>
        </p:nvSpPr>
        <p:spPr>
          <a:xfrm>
            <a:off x="3771900" y="4535424"/>
            <a:ext cx="185166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050"/>
              <a:buFont typeface="Calibri"/>
              <a:buNone/>
            </a:pPr>
            <a:r>
              <a:rPr b="1" i="0" lang="en-US" spc="150" sz="1050" u="none" cap="none" strike="noStrike">
                <a:solidFill>
                  <a:schemeClr val="accent6"/>
                </a:solidFill>
                <a:latin typeface="Calibri"/>
                <a:ea typeface="Calibri"/>
                <a:cs typeface="Calibri"/>
                <a:sym typeface="Calibri"/>
              </a:rPr>
              <a:t>ÎN CARIERĂ</a:t>
            </a:r>
            <a:endParaRPr b="0" i="0" spc="0" sz="1050" u="none" cap="none" strike="noStrike">
              <a:solidFill>
                <a:schemeClr val="dk1"/>
              </a:solidFill>
              <a:latin typeface="Calibri"/>
              <a:ea typeface="Calibri"/>
              <a:cs typeface="Calibri"/>
              <a:sym typeface="Calibri"/>
            </a:endParaRPr>
          </a:p>
        </p:txBody>
      </p:sp>
      <p:sp>
        <p:nvSpPr>
          <p:cNvPr id="700" name="Google Shape;700;p28"/>
          <p:cNvSpPr txBox="1"/>
          <p:nvPr/>
        </p:nvSpPr>
        <p:spPr>
          <a:xfrm>
            <a:off x="3771900" y="4782312"/>
            <a:ext cx="1851660" cy="71323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350"/>
              <a:buFont typeface="Calibri"/>
              <a:buNone/>
            </a:pPr>
            <a:r>
              <a:rPr b="1" i="0" lang="en-US" spc="0" sz="1350" u="none" cap="none" strike="noStrike">
                <a:solidFill>
                  <a:schemeClr val="dk2"/>
                </a:solidFill>
                <a:latin typeface="Calibri"/>
                <a:ea typeface="Calibri"/>
                <a:cs typeface="Calibri"/>
                <a:sym typeface="Calibri"/>
              </a:rPr>
              <a:t>Trec prin tranziții neplanificate fără să mă blochez.</a:t>
            </a:r>
            <a:endParaRPr b="0" i="0" spc="0" sz="1350" u="none" cap="none" strike="noStrike">
              <a:solidFill>
                <a:schemeClr val="dk1"/>
              </a:solidFill>
              <a:latin typeface="Calibri"/>
              <a:ea typeface="Calibri"/>
              <a:cs typeface="Calibri"/>
              <a:sym typeface="Calibri"/>
            </a:endParaRPr>
          </a:p>
        </p:txBody>
      </p:sp>
      <p:sp>
        <p:nvSpPr>
          <p:cNvPr id="701" name="Google Shape;701;p28"/>
          <p:cNvSpPr/>
          <p:nvPr/>
        </p:nvSpPr>
        <p:spPr>
          <a:xfrm>
            <a:off x="5929884" y="2139696"/>
            <a:ext cx="347472" cy="347472"/>
          </a:xfrm>
          <a:prstGeom prst="ellipse">
            <a:avLst/>
          </a:prstGeom>
          <a:solidFill>
            <a:schemeClr val="lt1"/>
          </a:solidFill>
          <a:ln cap="flat" cmpd="sng" w="19050">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02" name="Google Shape;702;p28"/>
          <p:cNvSpPr txBox="1"/>
          <p:nvPr/>
        </p:nvSpPr>
        <p:spPr>
          <a:xfrm>
            <a:off x="5929884" y="2139696"/>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600"/>
              <a:buFont typeface="Calibri"/>
              <a:buNone/>
            </a:pPr>
            <a:r>
              <a:rPr b="1" i="0" lang="en-US" spc="0" sz="1600" u="none" cap="none" strike="noStrike">
                <a:solidFill>
                  <a:schemeClr val="accent4"/>
                </a:solidFill>
                <a:latin typeface="Calibri"/>
                <a:ea typeface="Calibri"/>
                <a:cs typeface="Calibri"/>
                <a:sym typeface="Calibri"/>
              </a:rPr>
              <a:t>+</a:t>
            </a:r>
            <a:endParaRPr b="0" i="0" spc="0" sz="1600" u="none" cap="none" strike="noStrike">
              <a:solidFill>
                <a:schemeClr val="dk1"/>
              </a:solidFill>
              <a:latin typeface="Calibri"/>
              <a:ea typeface="Calibri"/>
              <a:cs typeface="Calibri"/>
              <a:sym typeface="Calibri"/>
            </a:endParaRPr>
          </a:p>
        </p:txBody>
      </p:sp>
      <p:sp>
        <p:nvSpPr>
          <p:cNvPr id="703" name="Google Shape;703;p28"/>
          <p:cNvSpPr/>
          <p:nvPr/>
        </p:nvSpPr>
        <p:spPr>
          <a:xfrm>
            <a:off x="6309360" y="1810512"/>
            <a:ext cx="2400300" cy="3840480"/>
          </a:xfrm>
          <a:prstGeom prst="rect">
            <a:avLst/>
          </a:prstGeom>
          <a:solidFill>
            <a:schemeClr val="accent4"/>
          </a:solidFill>
          <a:ln>
            <a:noFill/>
          </a:ln>
          <a:effectLst>
            <a:outerShdw blurRad="127000" rotWithShape="0" algn="bl" dir="5400000" dist="25400">
              <a:srgbClr val="13213C">
                <a:alpha val="12157"/>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04" name="Google Shape;704;p28"/>
          <p:cNvSpPr/>
          <p:nvPr/>
        </p:nvSpPr>
        <p:spPr>
          <a:xfrm>
            <a:off x="6537960" y="2011680"/>
            <a:ext cx="621792" cy="621792"/>
          </a:xfrm>
          <a:prstGeom prst="ellipse">
            <a:avLst/>
          </a:pr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Viabilitate dinamică" id="705" name="Google Shape;705;p28"/>
          <p:cNvPicPr preferRelativeResize="0"/>
          <p:nvPr/>
        </p:nvPicPr>
        <p:blipFill rotWithShape="1">
          <a:blip r:embed="rId5">
            <a:alphaModFix/>
          </a:blip>
          <a:srcRect b="0" l="0" r="0" t="0"/>
          <a:stretch/>
        </p:blipFill>
        <p:spPr>
          <a:xfrm>
            <a:off x="6647688" y="2121408"/>
            <a:ext cx="402336" cy="402336"/>
          </a:xfrm>
          <a:prstGeom prst="rect">
            <a:avLst/>
          </a:prstGeom>
          <a:noFill/>
          <a:ln>
            <a:noFill/>
          </a:ln>
        </p:spPr>
      </p:pic>
      <p:sp>
        <p:nvSpPr>
          <p:cNvPr id="706" name="Google Shape;706;p28"/>
          <p:cNvSpPr txBox="1"/>
          <p:nvPr/>
        </p:nvSpPr>
        <p:spPr>
          <a:xfrm>
            <a:off x="7932420" y="1920240"/>
            <a:ext cx="594360" cy="68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3600"/>
              <a:buFont typeface="Cambria"/>
              <a:buNone/>
            </a:pPr>
            <a:r>
              <a:rPr b="1" i="0" lang="en-US" spc="0" sz="3600" u="none" cap="none" strike="noStrike">
                <a:solidFill>
                  <a:schemeClr val="lt1"/>
                </a:solidFill>
                <a:latin typeface="Cambria"/>
                <a:ea typeface="Cambria"/>
                <a:cs typeface="Cambria"/>
                <a:sym typeface="Cambria"/>
              </a:rPr>
              <a:t>3</a:t>
            </a:r>
            <a:endParaRPr b="0" i="0" spc="0" sz="3600" u="none" cap="none" strike="noStrike">
              <a:solidFill>
                <a:schemeClr val="dk1"/>
              </a:solidFill>
              <a:latin typeface="Calibri"/>
              <a:ea typeface="Calibri"/>
              <a:cs typeface="Calibri"/>
              <a:sym typeface="Calibri"/>
            </a:endParaRPr>
          </a:p>
        </p:txBody>
      </p:sp>
      <p:sp>
        <p:nvSpPr>
          <p:cNvPr id="707" name="Google Shape;707;p28"/>
          <p:cNvSpPr txBox="1"/>
          <p:nvPr/>
        </p:nvSpPr>
        <p:spPr>
          <a:xfrm>
            <a:off x="6537960" y="2770632"/>
            <a:ext cx="1988820" cy="7772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100"/>
              <a:buFont typeface="Cambria"/>
              <a:buNone/>
            </a:pPr>
            <a:r>
              <a:rPr b="1" i="0" lang="en-US" spc="0" sz="2100" u="none" cap="none" strike="noStrike">
                <a:solidFill>
                  <a:schemeClr val="lt1"/>
                </a:solidFill>
                <a:latin typeface="Cambria"/>
                <a:ea typeface="Cambria"/>
                <a:cs typeface="Cambria"/>
                <a:sym typeface="Cambria"/>
              </a:rPr>
              <a:t>Viabilitate dinamică</a:t>
            </a:r>
            <a:endParaRPr b="0" i="0" spc="0" sz="2100" u="none" cap="none" strike="noStrike">
              <a:solidFill>
                <a:schemeClr val="dk1"/>
              </a:solidFill>
              <a:latin typeface="Calibri"/>
              <a:ea typeface="Calibri"/>
              <a:cs typeface="Calibri"/>
              <a:sym typeface="Calibri"/>
            </a:endParaRPr>
          </a:p>
        </p:txBody>
      </p:sp>
      <p:sp>
        <p:nvSpPr>
          <p:cNvPr id="708" name="Google Shape;708;p28"/>
          <p:cNvSpPr txBox="1"/>
          <p:nvPr/>
        </p:nvSpPr>
        <p:spPr>
          <a:xfrm>
            <a:off x="6446525" y="3547875"/>
            <a:ext cx="22176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600" u="none" cap="none" strike="noStrike">
                <a:solidFill>
                  <a:schemeClr val="lt1"/>
                </a:solidFill>
                <a:latin typeface="Cambria"/>
                <a:ea typeface="Cambria"/>
                <a:cs typeface="Cambria"/>
                <a:sym typeface="Cambria"/>
              </a:rPr>
              <a:t>Funcționez în medii instabile: monitorizez schimbarea și mă ajustez.</a:t>
            </a:r>
            <a:endParaRPr b="0" i="0" spc="0" sz="1600" u="none" cap="none" strike="noStrike">
              <a:solidFill>
                <a:schemeClr val="dk1"/>
              </a:solidFill>
              <a:latin typeface="Cambria"/>
              <a:ea typeface="Cambria"/>
              <a:cs typeface="Cambria"/>
              <a:sym typeface="Cambria"/>
            </a:endParaRPr>
          </a:p>
        </p:txBody>
      </p:sp>
      <p:sp>
        <p:nvSpPr>
          <p:cNvPr id="709" name="Google Shape;709;p28"/>
          <p:cNvSpPr/>
          <p:nvPr/>
        </p:nvSpPr>
        <p:spPr>
          <a:xfrm>
            <a:off x="6446520" y="4480560"/>
            <a:ext cx="2125980" cy="105156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10" name="Google Shape;710;p28"/>
          <p:cNvSpPr txBox="1"/>
          <p:nvPr/>
        </p:nvSpPr>
        <p:spPr>
          <a:xfrm>
            <a:off x="6583680" y="4535424"/>
            <a:ext cx="185166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050"/>
              <a:buFont typeface="Calibri"/>
              <a:buNone/>
            </a:pPr>
            <a:r>
              <a:rPr b="1" i="0" lang="en-US" spc="150" sz="1050" u="none" cap="none" strike="noStrike">
                <a:solidFill>
                  <a:schemeClr val="accent6"/>
                </a:solidFill>
                <a:latin typeface="Calibri"/>
                <a:ea typeface="Calibri"/>
                <a:cs typeface="Calibri"/>
                <a:sym typeface="Calibri"/>
              </a:rPr>
              <a:t>ÎN CARIERĂ</a:t>
            </a:r>
            <a:endParaRPr b="0" i="0" spc="0" sz="1050" u="none" cap="none" strike="noStrike">
              <a:solidFill>
                <a:schemeClr val="dk1"/>
              </a:solidFill>
              <a:latin typeface="Calibri"/>
              <a:ea typeface="Calibri"/>
              <a:cs typeface="Calibri"/>
              <a:sym typeface="Calibri"/>
            </a:endParaRPr>
          </a:p>
        </p:txBody>
      </p:sp>
      <p:sp>
        <p:nvSpPr>
          <p:cNvPr id="711" name="Google Shape;711;p28"/>
          <p:cNvSpPr txBox="1"/>
          <p:nvPr/>
        </p:nvSpPr>
        <p:spPr>
          <a:xfrm>
            <a:off x="6583680" y="4782312"/>
            <a:ext cx="1851660" cy="71323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350"/>
              <a:buFont typeface="Calibri"/>
              <a:buNone/>
            </a:pPr>
            <a:r>
              <a:rPr b="1" i="0" lang="en-US" spc="0" sz="1350" u="none" cap="none" strike="noStrike">
                <a:solidFill>
                  <a:schemeClr val="dk2"/>
                </a:solidFill>
                <a:latin typeface="Calibri"/>
                <a:ea typeface="Calibri"/>
                <a:cs typeface="Calibri"/>
                <a:sym typeface="Calibri"/>
              </a:rPr>
              <a:t>Citesc piața muncii și mă repoziționez la timp.</a:t>
            </a:r>
            <a:endParaRPr b="0" i="0" spc="0" sz="1350" u="none" cap="none" strike="noStrike">
              <a:solidFill>
                <a:schemeClr val="dk1"/>
              </a:solidFill>
              <a:latin typeface="Calibri"/>
              <a:ea typeface="Calibri"/>
              <a:cs typeface="Calibri"/>
              <a:sym typeface="Calibri"/>
            </a:endParaRPr>
          </a:p>
        </p:txBody>
      </p:sp>
      <p:sp>
        <p:nvSpPr>
          <p:cNvPr id="712" name="Google Shape;712;p28"/>
          <p:cNvSpPr/>
          <p:nvPr/>
        </p:nvSpPr>
        <p:spPr>
          <a:xfrm>
            <a:off x="8741664" y="2139696"/>
            <a:ext cx="347472" cy="347472"/>
          </a:xfrm>
          <a:prstGeom prst="ellipse">
            <a:avLst/>
          </a:prstGeom>
          <a:solidFill>
            <a:schemeClr val="lt1"/>
          </a:solidFill>
          <a:ln cap="flat" cmpd="sng" w="19050">
            <a:solidFill>
              <a:srgbClr val="A9C6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13" name="Google Shape;713;p28"/>
          <p:cNvSpPr txBox="1"/>
          <p:nvPr/>
        </p:nvSpPr>
        <p:spPr>
          <a:xfrm>
            <a:off x="8741664" y="2139696"/>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4"/>
              </a:buClr>
              <a:buSzPts val="1600"/>
              <a:buFont typeface="Calibri"/>
              <a:buNone/>
            </a:pPr>
            <a:r>
              <a:rPr b="1" i="0" lang="en-US" spc="0" sz="1600" u="none" cap="none" strike="noStrike">
                <a:solidFill>
                  <a:schemeClr val="accent4"/>
                </a:solidFill>
                <a:latin typeface="Calibri"/>
                <a:ea typeface="Calibri"/>
                <a:cs typeface="Calibri"/>
                <a:sym typeface="Calibri"/>
              </a:rPr>
              <a:t>+</a:t>
            </a:r>
            <a:endParaRPr b="0" i="0" spc="0" sz="1600" u="none" cap="none" strike="noStrike">
              <a:solidFill>
                <a:schemeClr val="dk1"/>
              </a:solidFill>
              <a:latin typeface="Calibri"/>
              <a:ea typeface="Calibri"/>
              <a:cs typeface="Calibri"/>
              <a:sym typeface="Calibri"/>
            </a:endParaRPr>
          </a:p>
        </p:txBody>
      </p:sp>
      <p:sp>
        <p:nvSpPr>
          <p:cNvPr id="714" name="Google Shape;714;p28"/>
          <p:cNvSpPr/>
          <p:nvPr/>
        </p:nvSpPr>
        <p:spPr>
          <a:xfrm>
            <a:off x="9121140" y="1810512"/>
            <a:ext cx="2400300" cy="3840480"/>
          </a:xfrm>
          <a:prstGeom prst="rect">
            <a:avLst/>
          </a:prstGeom>
          <a:solidFill>
            <a:schemeClr val="accent1"/>
          </a:solidFill>
          <a:ln>
            <a:noFill/>
          </a:ln>
          <a:effectLst>
            <a:outerShdw blurRad="127000" rotWithShape="0" algn="bl" dir="5400000" dist="25400">
              <a:srgbClr val="13213C">
                <a:alpha val="12157"/>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15" name="Google Shape;715;p28"/>
          <p:cNvSpPr/>
          <p:nvPr/>
        </p:nvSpPr>
        <p:spPr>
          <a:xfrm>
            <a:off x="9349740" y="2011680"/>
            <a:ext cx="621792" cy="621792"/>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Inovare sustenabilă" id="716" name="Google Shape;716;p28"/>
          <p:cNvPicPr preferRelativeResize="0"/>
          <p:nvPr/>
        </p:nvPicPr>
        <p:blipFill rotWithShape="1">
          <a:blip r:embed="rId6">
            <a:alphaModFix/>
          </a:blip>
          <a:srcRect b="0" l="0" r="0" t="0"/>
          <a:stretch/>
        </p:blipFill>
        <p:spPr>
          <a:xfrm>
            <a:off x="9459468" y="2121408"/>
            <a:ext cx="402336" cy="402336"/>
          </a:xfrm>
          <a:prstGeom prst="rect">
            <a:avLst/>
          </a:prstGeom>
          <a:noFill/>
          <a:ln>
            <a:noFill/>
          </a:ln>
        </p:spPr>
      </p:pic>
      <p:sp>
        <p:nvSpPr>
          <p:cNvPr id="717" name="Google Shape;717;p28"/>
          <p:cNvSpPr txBox="1"/>
          <p:nvPr/>
        </p:nvSpPr>
        <p:spPr>
          <a:xfrm>
            <a:off x="10744200" y="1920240"/>
            <a:ext cx="594360" cy="68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2"/>
              </a:buClr>
              <a:buSzPts val="3600"/>
              <a:buFont typeface="Cambria"/>
              <a:buNone/>
            </a:pPr>
            <a:r>
              <a:rPr b="1" i="0" lang="en-US" spc="0" sz="3600" u="none" cap="none" strike="noStrike">
                <a:solidFill>
                  <a:schemeClr val="dk2"/>
                </a:solidFill>
                <a:latin typeface="Cambria"/>
                <a:ea typeface="Cambria"/>
                <a:cs typeface="Cambria"/>
                <a:sym typeface="Cambria"/>
              </a:rPr>
              <a:t>4</a:t>
            </a:r>
            <a:endParaRPr b="0" i="0" spc="0" sz="3600" u="none" cap="none" strike="noStrike">
              <a:solidFill>
                <a:schemeClr val="dk1"/>
              </a:solidFill>
              <a:latin typeface="Calibri"/>
              <a:ea typeface="Calibri"/>
              <a:cs typeface="Calibri"/>
              <a:sym typeface="Calibri"/>
            </a:endParaRPr>
          </a:p>
        </p:txBody>
      </p:sp>
      <p:sp>
        <p:nvSpPr>
          <p:cNvPr id="718" name="Google Shape;718;p28"/>
          <p:cNvSpPr txBox="1"/>
          <p:nvPr/>
        </p:nvSpPr>
        <p:spPr>
          <a:xfrm>
            <a:off x="9349740" y="2770632"/>
            <a:ext cx="1988820" cy="7772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100"/>
              <a:buFont typeface="Cambria"/>
              <a:buNone/>
            </a:pPr>
            <a:r>
              <a:rPr b="1" i="0" lang="en-US" spc="0" sz="2100" u="none" cap="none" strike="noStrike">
                <a:solidFill>
                  <a:schemeClr val="dk2"/>
                </a:solidFill>
                <a:latin typeface="Cambria"/>
                <a:ea typeface="Cambria"/>
                <a:cs typeface="Cambria"/>
                <a:sym typeface="Cambria"/>
              </a:rPr>
              <a:t>Inovare sustenabilă</a:t>
            </a:r>
            <a:endParaRPr b="0" i="0" spc="0" sz="2100" u="none" cap="none" strike="noStrike">
              <a:solidFill>
                <a:schemeClr val="dk1"/>
              </a:solidFill>
              <a:latin typeface="Calibri"/>
              <a:ea typeface="Calibri"/>
              <a:cs typeface="Calibri"/>
              <a:sym typeface="Calibri"/>
            </a:endParaRPr>
          </a:p>
        </p:txBody>
      </p:sp>
      <p:sp>
        <p:nvSpPr>
          <p:cNvPr id="719" name="Google Shape;719;p28"/>
          <p:cNvSpPr txBox="1"/>
          <p:nvPr/>
        </p:nvSpPr>
        <p:spPr>
          <a:xfrm>
            <a:off x="9349740" y="3547872"/>
            <a:ext cx="198882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600" u="none" cap="none" strike="noStrike">
                <a:solidFill>
                  <a:schemeClr val="dk2"/>
                </a:solidFill>
                <a:latin typeface="Cambria"/>
                <a:ea typeface="Cambria"/>
                <a:cs typeface="Cambria"/>
                <a:sym typeface="Cambria"/>
              </a:rPr>
              <a:t>Găsesc soluții noi la probleme emergente, împreună cu alții.</a:t>
            </a:r>
            <a:endParaRPr b="0" i="0" spc="0" sz="1600" u="none" cap="none" strike="noStrike">
              <a:solidFill>
                <a:schemeClr val="dk1"/>
              </a:solidFill>
              <a:latin typeface="Cambria"/>
              <a:ea typeface="Cambria"/>
              <a:cs typeface="Cambria"/>
              <a:sym typeface="Cambria"/>
            </a:endParaRPr>
          </a:p>
        </p:txBody>
      </p:sp>
      <p:sp>
        <p:nvSpPr>
          <p:cNvPr id="720" name="Google Shape;720;p28"/>
          <p:cNvSpPr/>
          <p:nvPr/>
        </p:nvSpPr>
        <p:spPr>
          <a:xfrm>
            <a:off x="9258300" y="4480560"/>
            <a:ext cx="2125980" cy="105156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21" name="Google Shape;721;p28"/>
          <p:cNvSpPr txBox="1"/>
          <p:nvPr/>
        </p:nvSpPr>
        <p:spPr>
          <a:xfrm>
            <a:off x="9395460" y="4535424"/>
            <a:ext cx="1851660" cy="23774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050"/>
              <a:buFont typeface="Calibri"/>
              <a:buNone/>
            </a:pPr>
            <a:r>
              <a:rPr b="1" i="0" lang="en-US" spc="150" sz="1050" u="none" cap="none" strike="noStrike">
                <a:solidFill>
                  <a:schemeClr val="accent6"/>
                </a:solidFill>
                <a:latin typeface="Calibri"/>
                <a:ea typeface="Calibri"/>
                <a:cs typeface="Calibri"/>
                <a:sym typeface="Calibri"/>
              </a:rPr>
              <a:t>ÎN CARIERĂ</a:t>
            </a:r>
            <a:endParaRPr b="0" i="0" spc="0" sz="1050" u="none" cap="none" strike="noStrike">
              <a:solidFill>
                <a:schemeClr val="dk1"/>
              </a:solidFill>
              <a:latin typeface="Calibri"/>
              <a:ea typeface="Calibri"/>
              <a:cs typeface="Calibri"/>
              <a:sym typeface="Calibri"/>
            </a:endParaRPr>
          </a:p>
        </p:txBody>
      </p:sp>
      <p:sp>
        <p:nvSpPr>
          <p:cNvPr id="722" name="Google Shape;722;p28"/>
          <p:cNvSpPr txBox="1"/>
          <p:nvPr/>
        </p:nvSpPr>
        <p:spPr>
          <a:xfrm>
            <a:off x="9395460" y="4782312"/>
            <a:ext cx="1851660" cy="71323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350"/>
              <a:buFont typeface="Calibri"/>
              <a:buNone/>
            </a:pPr>
            <a:r>
              <a:rPr b="1" i="0" lang="en-US" spc="0" sz="1350" u="none" cap="none" strike="noStrike">
                <a:solidFill>
                  <a:schemeClr val="dk2"/>
                </a:solidFill>
                <a:latin typeface="Calibri"/>
                <a:ea typeface="Calibri"/>
                <a:cs typeface="Calibri"/>
                <a:sym typeface="Calibri"/>
              </a:rPr>
              <a:t>Îmi creez oportunități, nu doar le aștept.</a:t>
            </a:r>
            <a:endParaRPr b="0" i="0" spc="0" sz="1350" u="none" cap="none" strike="noStrike">
              <a:solidFill>
                <a:schemeClr val="dk1"/>
              </a:solidFill>
              <a:latin typeface="Calibri"/>
              <a:ea typeface="Calibri"/>
              <a:cs typeface="Calibri"/>
              <a:sym typeface="Calibri"/>
            </a:endParaRPr>
          </a:p>
        </p:txBody>
      </p:sp>
      <p:sp>
        <p:nvSpPr>
          <p:cNvPr id="723" name="Google Shape;723;p28"/>
          <p:cNvSpPr txBox="1"/>
          <p:nvPr/>
        </p:nvSpPr>
        <p:spPr>
          <a:xfrm>
            <a:off x="685800" y="5760720"/>
            <a:ext cx="1083564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libri"/>
              <a:buNone/>
            </a:pPr>
            <a:r>
              <a:rPr b="1" i="0" lang="en-US" spc="0" sz="1900" u="none" cap="none" strike="noStrike">
                <a:solidFill>
                  <a:schemeClr val="dk2"/>
                </a:solidFill>
                <a:latin typeface="Cambria"/>
                <a:ea typeface="Cambria"/>
                <a:cs typeface="Cambria"/>
                <a:sym typeface="Cambria"/>
              </a:rPr>
              <a:t>Se întăresc reciproc </a:t>
            </a:r>
            <a:r>
              <a:rPr b="0" i="0" lang="en-US" spc="0" sz="1900" u="none" cap="none" strike="noStrike">
                <a:solidFill>
                  <a:schemeClr val="accent4"/>
                </a:solidFill>
                <a:latin typeface="Cambria"/>
                <a:ea typeface="Cambria"/>
                <a:cs typeface="Cambria"/>
                <a:sym typeface="Cambria"/>
              </a:rPr>
              <a:t>și există la trei niveluri: individual, organizațional, sistemic.</a:t>
            </a:r>
            <a:endParaRPr b="0" i="0" spc="0" sz="1900" u="none" cap="none" strike="noStrike">
              <a:solidFill>
                <a:schemeClr val="dk1"/>
              </a:solidFill>
              <a:latin typeface="Cambria"/>
              <a:ea typeface="Cambria"/>
              <a:cs typeface="Cambria"/>
              <a:sym typeface="Cambria"/>
            </a:endParaRPr>
          </a:p>
        </p:txBody>
      </p:sp>
      <p:sp>
        <p:nvSpPr>
          <p:cNvPr id="724" name="Google Shape;724;p28"/>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Zenk, Pausits, Brenner et al. (2024), Thinking Skills and Creativity — model interdisciplinar · după Dumulescu (curs); traducerea pentru carieră aparține autoarei</a:t>
            </a:r>
            <a:endParaRPr sz="1000"/>
          </a:p>
        </p:txBody>
      </p:sp>
      <p:sp>
        <p:nvSpPr>
          <p:cNvPr id="725" name="Google Shape;725;p28"/>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30"/>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Managementul carierei: metacompetențele în acțiune</a:t>
            </a:r>
            <a:endParaRPr sz="3200"/>
          </a:p>
        </p:txBody>
      </p:sp>
      <p:sp>
        <p:nvSpPr>
          <p:cNvPr id="732" name="Google Shape;732;p30"/>
          <p:cNvSpPr txBox="1"/>
          <p:nvPr/>
        </p:nvSpPr>
        <p:spPr>
          <a:xfrm>
            <a:off x="685800" y="1737360"/>
            <a:ext cx="1083564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4"/>
              </a:buClr>
              <a:buSzPts val="1700"/>
              <a:buFont typeface="Calibri"/>
              <a:buNone/>
            </a:pPr>
            <a:r>
              <a:rPr b="0" i="1" lang="en-US" spc="0" sz="1700" u="none" cap="none" strike="noStrike">
                <a:solidFill>
                  <a:schemeClr val="accent4"/>
                </a:solidFill>
                <a:latin typeface="Calibri"/>
                <a:ea typeface="Calibri"/>
                <a:cs typeface="Calibri"/>
                <a:sym typeface="Calibri"/>
              </a:rPr>
              <a:t>Cariera se gestionează toată viața, în muncă și în afara ei, printr-un ciclu în patru faze.</a:t>
            </a:r>
            <a:endParaRPr b="0" i="0" spc="0" sz="1700" u="none" cap="none" strike="noStrike">
              <a:solidFill>
                <a:schemeClr val="dk1"/>
              </a:solidFill>
              <a:latin typeface="Calibri"/>
              <a:ea typeface="Calibri"/>
              <a:cs typeface="Calibri"/>
              <a:sym typeface="Calibri"/>
            </a:endParaRPr>
          </a:p>
        </p:txBody>
      </p:sp>
      <p:sp>
        <p:nvSpPr>
          <p:cNvPr id="733" name="Google Shape;733;p30"/>
          <p:cNvSpPr/>
          <p:nvPr/>
        </p:nvSpPr>
        <p:spPr>
          <a:xfrm>
            <a:off x="685800" y="2240280"/>
            <a:ext cx="2505456" cy="26974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34" name="Google Shape;734;p30"/>
          <p:cNvSpPr/>
          <p:nvPr/>
        </p:nvSpPr>
        <p:spPr>
          <a:xfrm>
            <a:off x="914400" y="2441448"/>
            <a:ext cx="457200" cy="4572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35" name="Google Shape;735;p30"/>
          <p:cNvSpPr txBox="1"/>
          <p:nvPr/>
        </p:nvSpPr>
        <p:spPr>
          <a:xfrm>
            <a:off x="914400" y="2441448"/>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900"/>
              <a:buFont typeface="Cambria"/>
              <a:buNone/>
            </a:pPr>
            <a:r>
              <a:rPr b="1" i="0" lang="en-US" spc="0" sz="1900" u="none" cap="none" strike="noStrike">
                <a:solidFill>
                  <a:schemeClr val="accent1"/>
                </a:solidFill>
                <a:latin typeface="Cambria"/>
                <a:ea typeface="Cambria"/>
                <a:cs typeface="Cambria"/>
                <a:sym typeface="Cambria"/>
              </a:rPr>
              <a:t>1</a:t>
            </a:r>
            <a:endParaRPr b="0" i="0" spc="0" sz="1900" u="none" cap="none" strike="noStrike">
              <a:solidFill>
                <a:schemeClr val="dk1"/>
              </a:solidFill>
              <a:latin typeface="Calibri"/>
              <a:ea typeface="Calibri"/>
              <a:cs typeface="Calibri"/>
              <a:sym typeface="Calibri"/>
            </a:endParaRPr>
          </a:p>
        </p:txBody>
      </p:sp>
      <p:sp>
        <p:nvSpPr>
          <p:cNvPr id="736" name="Google Shape;736;p30"/>
          <p:cNvSpPr txBox="1"/>
          <p:nvPr/>
        </p:nvSpPr>
        <p:spPr>
          <a:xfrm>
            <a:off x="914400" y="2971800"/>
            <a:ext cx="2093976"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Clarific scopurile</a:t>
            </a:r>
            <a:endParaRPr b="0" i="0" spc="0" sz="1800" u="none" cap="none" strike="noStrike">
              <a:solidFill>
                <a:schemeClr val="dk1"/>
              </a:solidFill>
              <a:latin typeface="Calibri"/>
              <a:ea typeface="Calibri"/>
              <a:cs typeface="Calibri"/>
              <a:sym typeface="Calibri"/>
            </a:endParaRPr>
          </a:p>
        </p:txBody>
      </p:sp>
      <p:sp>
        <p:nvSpPr>
          <p:cNvPr id="737" name="Google Shape;737;p30"/>
          <p:cNvSpPr txBox="1"/>
          <p:nvPr/>
        </p:nvSpPr>
        <p:spPr>
          <a:xfrm>
            <a:off x="914400" y="3721608"/>
            <a:ext cx="2093976" cy="65836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350"/>
              <a:buFont typeface="Calibri"/>
              <a:buNone/>
            </a:pPr>
            <a:r>
              <a:rPr b="0" i="0" lang="en-US" spc="0" sz="1350" u="none" cap="none" strike="noStrike">
                <a:solidFill>
                  <a:schemeClr val="dk1"/>
                </a:solidFill>
                <a:latin typeface="Calibri"/>
                <a:ea typeface="Calibri"/>
                <a:cs typeface="Calibri"/>
                <a:sym typeface="Calibri"/>
              </a:rPr>
              <a:t>Ce vreau, în muncă și în viață? Ce contează pentru mine?</a:t>
            </a:r>
            <a:endParaRPr b="0" i="0" spc="0" sz="1350" u="none" cap="none" strike="noStrike">
              <a:solidFill>
                <a:schemeClr val="dk1"/>
              </a:solidFill>
              <a:latin typeface="Calibri"/>
              <a:ea typeface="Calibri"/>
              <a:cs typeface="Calibri"/>
              <a:sym typeface="Calibri"/>
            </a:endParaRPr>
          </a:p>
        </p:txBody>
      </p:sp>
      <p:sp>
        <p:nvSpPr>
          <p:cNvPr id="738" name="Google Shape;738;p30"/>
          <p:cNvSpPr/>
          <p:nvPr/>
        </p:nvSpPr>
        <p:spPr>
          <a:xfrm>
            <a:off x="868680" y="4407408"/>
            <a:ext cx="2139696"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39" name="Google Shape;739;p30"/>
          <p:cNvSpPr txBox="1"/>
          <p:nvPr/>
        </p:nvSpPr>
        <p:spPr>
          <a:xfrm>
            <a:off x="960120" y="4407408"/>
            <a:ext cx="1956816"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100"/>
              <a:buFont typeface="Calibri"/>
              <a:buNone/>
            </a:pPr>
            <a:r>
              <a:rPr b="1" i="0" lang="en-US" spc="0" sz="1100" u="none" cap="none" strike="noStrike">
                <a:solidFill>
                  <a:schemeClr val="dk2"/>
                </a:solidFill>
                <a:latin typeface="Calibri"/>
                <a:ea typeface="Calibri"/>
                <a:cs typeface="Calibri"/>
                <a:sym typeface="Calibri"/>
              </a:rPr>
              <a:t>SENS · </a:t>
            </a:r>
            <a:r>
              <a:rPr b="0" i="0" lang="en-US" spc="0" sz="1100" u="none" cap="none" strike="noStrike">
                <a:solidFill>
                  <a:schemeClr val="dk2"/>
                </a:solidFill>
                <a:latin typeface="Calibri"/>
                <a:ea typeface="Calibri"/>
                <a:cs typeface="Calibri"/>
                <a:sym typeface="Calibri"/>
              </a:rPr>
              <a:t>identitate</a:t>
            </a:r>
            <a:endParaRPr b="0" i="0" spc="0" sz="1100" u="none" cap="none" strike="noStrike">
              <a:solidFill>
                <a:schemeClr val="dk1"/>
              </a:solidFill>
              <a:latin typeface="Calibri"/>
              <a:ea typeface="Calibri"/>
              <a:cs typeface="Calibri"/>
              <a:sym typeface="Calibri"/>
            </a:endParaRPr>
          </a:p>
        </p:txBody>
      </p:sp>
      <p:cxnSp>
        <p:nvCxnSpPr>
          <p:cNvPr id="740" name="Google Shape;740;p30"/>
          <p:cNvCxnSpPr/>
          <p:nvPr/>
        </p:nvCxnSpPr>
        <p:spPr>
          <a:xfrm>
            <a:off x="3218688" y="2670048"/>
            <a:ext cx="215798" cy="0"/>
          </a:xfrm>
          <a:prstGeom prst="straightConnector1">
            <a:avLst/>
          </a:prstGeom>
          <a:noFill/>
          <a:ln cap="flat" cmpd="sng" w="25400">
            <a:solidFill>
              <a:srgbClr val="13213C"/>
            </a:solidFill>
            <a:prstDash val="solid"/>
            <a:round/>
            <a:headEnd len="sm" w="sm" type="none"/>
            <a:tailEnd len="med" w="med" type="triangle"/>
          </a:ln>
        </p:spPr>
      </p:cxnSp>
      <p:sp>
        <p:nvSpPr>
          <p:cNvPr id="741" name="Google Shape;741;p30"/>
          <p:cNvSpPr/>
          <p:nvPr/>
        </p:nvSpPr>
        <p:spPr>
          <a:xfrm>
            <a:off x="3461918" y="2240280"/>
            <a:ext cx="2505456" cy="26974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42" name="Google Shape;742;p30"/>
          <p:cNvSpPr/>
          <p:nvPr/>
        </p:nvSpPr>
        <p:spPr>
          <a:xfrm>
            <a:off x="3690518" y="2441448"/>
            <a:ext cx="457200" cy="4572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43" name="Google Shape;743;p30"/>
          <p:cNvSpPr txBox="1"/>
          <p:nvPr/>
        </p:nvSpPr>
        <p:spPr>
          <a:xfrm>
            <a:off x="3690518" y="2441448"/>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900"/>
              <a:buFont typeface="Cambria"/>
              <a:buNone/>
            </a:pPr>
            <a:r>
              <a:rPr b="1" i="0" lang="en-US" spc="0" sz="1900" u="none" cap="none" strike="noStrike">
                <a:solidFill>
                  <a:schemeClr val="accent1"/>
                </a:solidFill>
                <a:latin typeface="Cambria"/>
                <a:ea typeface="Cambria"/>
                <a:cs typeface="Cambria"/>
                <a:sym typeface="Cambria"/>
              </a:rPr>
              <a:t>2</a:t>
            </a:r>
            <a:endParaRPr b="0" i="0" spc="0" sz="1900" u="none" cap="none" strike="noStrike">
              <a:solidFill>
                <a:schemeClr val="dk1"/>
              </a:solidFill>
              <a:latin typeface="Calibri"/>
              <a:ea typeface="Calibri"/>
              <a:cs typeface="Calibri"/>
              <a:sym typeface="Calibri"/>
            </a:endParaRPr>
          </a:p>
        </p:txBody>
      </p:sp>
      <p:sp>
        <p:nvSpPr>
          <p:cNvPr id="744" name="Google Shape;744;p30"/>
          <p:cNvSpPr txBox="1"/>
          <p:nvPr/>
        </p:nvSpPr>
        <p:spPr>
          <a:xfrm>
            <a:off x="3690518" y="2971800"/>
            <a:ext cx="2093976"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Cartografiez resurse și bariere</a:t>
            </a:r>
            <a:endParaRPr b="0" i="0" spc="0" sz="1800" u="none" cap="none" strike="noStrike">
              <a:solidFill>
                <a:schemeClr val="dk1"/>
              </a:solidFill>
              <a:latin typeface="Calibri"/>
              <a:ea typeface="Calibri"/>
              <a:cs typeface="Calibri"/>
              <a:sym typeface="Calibri"/>
            </a:endParaRPr>
          </a:p>
        </p:txBody>
      </p:sp>
      <p:sp>
        <p:nvSpPr>
          <p:cNvPr id="745" name="Google Shape;745;p30"/>
          <p:cNvSpPr txBox="1"/>
          <p:nvPr/>
        </p:nvSpPr>
        <p:spPr>
          <a:xfrm>
            <a:off x="3690518" y="3721608"/>
            <a:ext cx="2093976" cy="65836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350"/>
              <a:buFont typeface="Calibri"/>
              <a:buNone/>
            </a:pPr>
            <a:r>
              <a:rPr b="0" i="0" lang="en-US" spc="0" sz="1350" u="none" cap="none" strike="noStrike">
                <a:solidFill>
                  <a:schemeClr val="dk1"/>
                </a:solidFill>
                <a:latin typeface="Calibri"/>
                <a:ea typeface="Calibri"/>
                <a:cs typeface="Calibri"/>
                <a:sym typeface="Calibri"/>
              </a:rPr>
              <a:t>Ce am deja? Ce îmi lipsește? Ce mă poate opri?</a:t>
            </a:r>
            <a:endParaRPr b="0" i="0" spc="0" sz="1350" u="none" cap="none" strike="noStrike">
              <a:solidFill>
                <a:schemeClr val="dk1"/>
              </a:solidFill>
              <a:latin typeface="Calibri"/>
              <a:ea typeface="Calibri"/>
              <a:cs typeface="Calibri"/>
              <a:sym typeface="Calibri"/>
            </a:endParaRPr>
          </a:p>
        </p:txBody>
      </p:sp>
      <p:sp>
        <p:nvSpPr>
          <p:cNvPr id="746" name="Google Shape;746;p30"/>
          <p:cNvSpPr/>
          <p:nvPr/>
        </p:nvSpPr>
        <p:spPr>
          <a:xfrm>
            <a:off x="3644798" y="4407408"/>
            <a:ext cx="2139696"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47" name="Google Shape;747;p30"/>
          <p:cNvSpPr txBox="1"/>
          <p:nvPr/>
        </p:nvSpPr>
        <p:spPr>
          <a:xfrm>
            <a:off x="3736238" y="4407408"/>
            <a:ext cx="1956816"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100"/>
              <a:buFont typeface="Calibri"/>
              <a:buNone/>
            </a:pPr>
            <a:r>
              <a:rPr b="1" i="0" lang="en-US" spc="0" sz="1100" u="none" cap="none" strike="noStrike">
                <a:solidFill>
                  <a:schemeClr val="lt1"/>
                </a:solidFill>
                <a:latin typeface="Calibri"/>
                <a:ea typeface="Calibri"/>
                <a:cs typeface="Calibri"/>
                <a:sym typeface="Calibri"/>
              </a:rPr>
              <a:t>ADAPTABILITATE · </a:t>
            </a:r>
            <a:r>
              <a:rPr b="0" i="0" lang="en-US" spc="0" sz="1100" u="none" cap="none" strike="noStrike">
                <a:solidFill>
                  <a:schemeClr val="lt1"/>
                </a:solidFill>
                <a:latin typeface="Calibri"/>
                <a:ea typeface="Calibri"/>
                <a:cs typeface="Calibri"/>
                <a:sym typeface="Calibri"/>
              </a:rPr>
              <a:t>viabilitate dinamică</a:t>
            </a:r>
            <a:endParaRPr b="0" i="0" spc="0" sz="1100" u="none" cap="none" strike="noStrike">
              <a:solidFill>
                <a:schemeClr val="dk1"/>
              </a:solidFill>
              <a:latin typeface="Calibri"/>
              <a:ea typeface="Calibri"/>
              <a:cs typeface="Calibri"/>
              <a:sym typeface="Calibri"/>
            </a:endParaRPr>
          </a:p>
        </p:txBody>
      </p:sp>
      <p:cxnSp>
        <p:nvCxnSpPr>
          <p:cNvPr id="748" name="Google Shape;748;p30"/>
          <p:cNvCxnSpPr/>
          <p:nvPr/>
        </p:nvCxnSpPr>
        <p:spPr>
          <a:xfrm>
            <a:off x="5994806" y="2670048"/>
            <a:ext cx="215798" cy="0"/>
          </a:xfrm>
          <a:prstGeom prst="straightConnector1">
            <a:avLst/>
          </a:prstGeom>
          <a:noFill/>
          <a:ln cap="flat" cmpd="sng" w="25400">
            <a:solidFill>
              <a:srgbClr val="13213C"/>
            </a:solidFill>
            <a:prstDash val="solid"/>
            <a:round/>
            <a:headEnd len="sm" w="sm" type="none"/>
            <a:tailEnd len="med" w="med" type="triangle"/>
          </a:ln>
        </p:spPr>
      </p:cxnSp>
      <p:sp>
        <p:nvSpPr>
          <p:cNvPr id="749" name="Google Shape;749;p30"/>
          <p:cNvSpPr/>
          <p:nvPr/>
        </p:nvSpPr>
        <p:spPr>
          <a:xfrm>
            <a:off x="6238037" y="2240280"/>
            <a:ext cx="2505456" cy="26974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50" name="Google Shape;750;p30"/>
          <p:cNvSpPr/>
          <p:nvPr/>
        </p:nvSpPr>
        <p:spPr>
          <a:xfrm>
            <a:off x="6466637" y="2441448"/>
            <a:ext cx="457200" cy="4572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51" name="Google Shape;751;p30"/>
          <p:cNvSpPr txBox="1"/>
          <p:nvPr/>
        </p:nvSpPr>
        <p:spPr>
          <a:xfrm>
            <a:off x="6466637" y="2441448"/>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900"/>
              <a:buFont typeface="Cambria"/>
              <a:buNone/>
            </a:pPr>
            <a:r>
              <a:rPr b="1" i="0" lang="en-US" spc="0" sz="1900" u="none" cap="none" strike="noStrike">
                <a:solidFill>
                  <a:schemeClr val="accent1"/>
                </a:solidFill>
                <a:latin typeface="Cambria"/>
                <a:ea typeface="Cambria"/>
                <a:cs typeface="Cambria"/>
                <a:sym typeface="Cambria"/>
              </a:rPr>
              <a:t>3</a:t>
            </a:r>
            <a:endParaRPr b="0" i="0" spc="0" sz="1900" u="none" cap="none" strike="noStrike">
              <a:solidFill>
                <a:schemeClr val="dk1"/>
              </a:solidFill>
              <a:latin typeface="Calibri"/>
              <a:ea typeface="Calibri"/>
              <a:cs typeface="Calibri"/>
              <a:sym typeface="Calibri"/>
            </a:endParaRPr>
          </a:p>
        </p:txBody>
      </p:sp>
      <p:sp>
        <p:nvSpPr>
          <p:cNvPr id="752" name="Google Shape;752;p30"/>
          <p:cNvSpPr txBox="1"/>
          <p:nvPr/>
        </p:nvSpPr>
        <p:spPr>
          <a:xfrm>
            <a:off x="6466637" y="2971800"/>
            <a:ext cx="2093976"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Dezvolt strategii de acțiune</a:t>
            </a:r>
            <a:endParaRPr b="0" i="0" spc="0" sz="1800" u="none" cap="none" strike="noStrike">
              <a:solidFill>
                <a:schemeClr val="dk1"/>
              </a:solidFill>
              <a:latin typeface="Calibri"/>
              <a:ea typeface="Calibri"/>
              <a:cs typeface="Calibri"/>
              <a:sym typeface="Calibri"/>
            </a:endParaRPr>
          </a:p>
        </p:txBody>
      </p:sp>
      <p:sp>
        <p:nvSpPr>
          <p:cNvPr id="753" name="Google Shape;753;p30"/>
          <p:cNvSpPr txBox="1"/>
          <p:nvPr/>
        </p:nvSpPr>
        <p:spPr>
          <a:xfrm>
            <a:off x="6466637" y="3721608"/>
            <a:ext cx="2093976" cy="65836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350"/>
              <a:buFont typeface="Calibri"/>
              <a:buNone/>
            </a:pPr>
            <a:r>
              <a:rPr b="0" i="0" lang="en-US" spc="0" sz="1350" u="none" cap="none" strike="noStrike">
                <a:solidFill>
                  <a:schemeClr val="dk1"/>
                </a:solidFill>
                <a:latin typeface="Calibri"/>
                <a:ea typeface="Calibri"/>
                <a:cs typeface="Calibri"/>
                <a:sym typeface="Calibri"/>
              </a:rPr>
              <a:t>Pași concreți, planuri „dacă–atunci”, oamenii de care am nevoie.</a:t>
            </a:r>
            <a:endParaRPr b="0" i="0" spc="0" sz="1350" u="none" cap="none" strike="noStrike">
              <a:solidFill>
                <a:schemeClr val="dk1"/>
              </a:solidFill>
              <a:latin typeface="Calibri"/>
              <a:ea typeface="Calibri"/>
              <a:cs typeface="Calibri"/>
              <a:sym typeface="Calibri"/>
            </a:endParaRPr>
          </a:p>
        </p:txBody>
      </p:sp>
      <p:sp>
        <p:nvSpPr>
          <p:cNvPr id="754" name="Google Shape;754;p30"/>
          <p:cNvSpPr/>
          <p:nvPr/>
        </p:nvSpPr>
        <p:spPr>
          <a:xfrm>
            <a:off x="6420917" y="4407408"/>
            <a:ext cx="2139696" cy="457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55" name="Google Shape;755;p30"/>
          <p:cNvSpPr txBox="1"/>
          <p:nvPr/>
        </p:nvSpPr>
        <p:spPr>
          <a:xfrm>
            <a:off x="6512357" y="4407408"/>
            <a:ext cx="1956816"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100"/>
              <a:buFont typeface="Calibri"/>
              <a:buNone/>
            </a:pPr>
            <a:r>
              <a:rPr b="1" i="0" lang="en-US" spc="0" sz="1100" u="none" cap="none" strike="noStrike">
                <a:solidFill>
                  <a:schemeClr val="lt1"/>
                </a:solidFill>
                <a:latin typeface="Calibri"/>
                <a:ea typeface="Calibri"/>
                <a:cs typeface="Calibri"/>
                <a:sym typeface="Calibri"/>
              </a:rPr>
              <a:t>AUTOREGLARE · </a:t>
            </a:r>
            <a:r>
              <a:rPr b="0" i="0" lang="en-US" spc="0" sz="1100" u="none" cap="none" strike="noStrike">
                <a:solidFill>
                  <a:schemeClr val="lt1"/>
                </a:solidFill>
                <a:latin typeface="Calibri"/>
                <a:ea typeface="Calibri"/>
                <a:cs typeface="Calibri"/>
                <a:sym typeface="Calibri"/>
              </a:rPr>
              <a:t>improvizație rezilientă</a:t>
            </a:r>
            <a:endParaRPr b="0" i="0" spc="0" sz="1100" u="none" cap="none" strike="noStrike">
              <a:solidFill>
                <a:schemeClr val="dk1"/>
              </a:solidFill>
              <a:latin typeface="Calibri"/>
              <a:ea typeface="Calibri"/>
              <a:cs typeface="Calibri"/>
              <a:sym typeface="Calibri"/>
            </a:endParaRPr>
          </a:p>
        </p:txBody>
      </p:sp>
      <p:cxnSp>
        <p:nvCxnSpPr>
          <p:cNvPr id="756" name="Google Shape;756;p30"/>
          <p:cNvCxnSpPr/>
          <p:nvPr/>
        </p:nvCxnSpPr>
        <p:spPr>
          <a:xfrm>
            <a:off x="8770925" y="2670048"/>
            <a:ext cx="215798" cy="0"/>
          </a:xfrm>
          <a:prstGeom prst="straightConnector1">
            <a:avLst/>
          </a:prstGeom>
          <a:noFill/>
          <a:ln cap="flat" cmpd="sng" w="25400">
            <a:solidFill>
              <a:srgbClr val="13213C"/>
            </a:solidFill>
            <a:prstDash val="solid"/>
            <a:round/>
            <a:headEnd len="sm" w="sm" type="none"/>
            <a:tailEnd len="med" w="med" type="triangle"/>
          </a:ln>
        </p:spPr>
      </p:cxnSp>
      <p:sp>
        <p:nvSpPr>
          <p:cNvPr id="757" name="Google Shape;757;p30"/>
          <p:cNvSpPr/>
          <p:nvPr/>
        </p:nvSpPr>
        <p:spPr>
          <a:xfrm>
            <a:off x="9014155" y="2240280"/>
            <a:ext cx="2505456" cy="26974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58" name="Google Shape;758;p30"/>
          <p:cNvSpPr/>
          <p:nvPr/>
        </p:nvSpPr>
        <p:spPr>
          <a:xfrm>
            <a:off x="9242755" y="2441448"/>
            <a:ext cx="457200" cy="4572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59" name="Google Shape;759;p30"/>
          <p:cNvSpPr txBox="1"/>
          <p:nvPr/>
        </p:nvSpPr>
        <p:spPr>
          <a:xfrm>
            <a:off x="9242755" y="2441448"/>
            <a:ext cx="4572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900"/>
              <a:buFont typeface="Cambria"/>
              <a:buNone/>
            </a:pPr>
            <a:r>
              <a:rPr b="1" i="0" lang="en-US" spc="0" sz="1900" u="none" cap="none" strike="noStrike">
                <a:solidFill>
                  <a:schemeClr val="accent1"/>
                </a:solidFill>
                <a:latin typeface="Cambria"/>
                <a:ea typeface="Cambria"/>
                <a:cs typeface="Cambria"/>
                <a:sym typeface="Cambria"/>
              </a:rPr>
              <a:t>4</a:t>
            </a:r>
            <a:endParaRPr b="0" i="0" spc="0" sz="1900" u="none" cap="none" strike="noStrike">
              <a:solidFill>
                <a:schemeClr val="dk1"/>
              </a:solidFill>
              <a:latin typeface="Calibri"/>
              <a:ea typeface="Calibri"/>
              <a:cs typeface="Calibri"/>
              <a:sym typeface="Calibri"/>
            </a:endParaRPr>
          </a:p>
        </p:txBody>
      </p:sp>
      <p:sp>
        <p:nvSpPr>
          <p:cNvPr id="760" name="Google Shape;760;p30"/>
          <p:cNvSpPr txBox="1"/>
          <p:nvPr/>
        </p:nvSpPr>
        <p:spPr>
          <a:xfrm>
            <a:off x="9242755" y="2971800"/>
            <a:ext cx="2093976"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mbria"/>
              <a:buNone/>
            </a:pPr>
            <a:r>
              <a:rPr b="1" i="0" lang="en-US" spc="0" sz="1800" u="none" cap="none" strike="noStrike">
                <a:solidFill>
                  <a:schemeClr val="dk2"/>
                </a:solidFill>
                <a:latin typeface="Cambria"/>
                <a:ea typeface="Cambria"/>
                <a:cs typeface="Cambria"/>
                <a:sym typeface="Cambria"/>
              </a:rPr>
              <a:t>Monitorizez și ajustez</a:t>
            </a:r>
            <a:endParaRPr b="0" i="0" spc="0" sz="1800" u="none" cap="none" strike="noStrike">
              <a:solidFill>
                <a:schemeClr val="dk1"/>
              </a:solidFill>
              <a:latin typeface="Calibri"/>
              <a:ea typeface="Calibri"/>
              <a:cs typeface="Calibri"/>
              <a:sym typeface="Calibri"/>
            </a:endParaRPr>
          </a:p>
        </p:txBody>
      </p:sp>
      <p:sp>
        <p:nvSpPr>
          <p:cNvPr id="761" name="Google Shape;761;p30"/>
          <p:cNvSpPr txBox="1"/>
          <p:nvPr/>
        </p:nvSpPr>
        <p:spPr>
          <a:xfrm>
            <a:off x="9242755" y="3721608"/>
            <a:ext cx="2093976" cy="65836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350"/>
              <a:buFont typeface="Calibri"/>
              <a:buNone/>
            </a:pPr>
            <a:r>
              <a:rPr b="0" i="0" lang="en-US" spc="0" sz="1350" u="none" cap="none" strike="noStrike">
                <a:solidFill>
                  <a:schemeClr val="dk1"/>
                </a:solidFill>
                <a:latin typeface="Calibri"/>
                <a:ea typeface="Calibri"/>
                <a:cs typeface="Calibri"/>
                <a:sym typeface="Calibri"/>
              </a:rPr>
              <a:t>Ce a mers? Ce schimb? Ce am învățat?</a:t>
            </a:r>
            <a:endParaRPr b="0" i="0" spc="0" sz="1350" u="none" cap="none" strike="noStrike">
              <a:solidFill>
                <a:schemeClr val="dk1"/>
              </a:solidFill>
              <a:latin typeface="Calibri"/>
              <a:ea typeface="Calibri"/>
              <a:cs typeface="Calibri"/>
              <a:sym typeface="Calibri"/>
            </a:endParaRPr>
          </a:p>
        </p:txBody>
      </p:sp>
      <p:sp>
        <p:nvSpPr>
          <p:cNvPr id="762" name="Google Shape;762;p30"/>
          <p:cNvSpPr/>
          <p:nvPr/>
        </p:nvSpPr>
        <p:spPr>
          <a:xfrm>
            <a:off x="9197035" y="4407408"/>
            <a:ext cx="2139696" cy="457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63" name="Google Shape;763;p30"/>
          <p:cNvSpPr txBox="1"/>
          <p:nvPr/>
        </p:nvSpPr>
        <p:spPr>
          <a:xfrm>
            <a:off x="9288475" y="4407408"/>
            <a:ext cx="1956816"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100"/>
              <a:buFont typeface="Calibri"/>
              <a:buNone/>
            </a:pPr>
            <a:r>
              <a:rPr b="1" i="0" lang="en-US" spc="0" sz="1100" u="none" cap="none" strike="noStrike">
                <a:solidFill>
                  <a:schemeClr val="lt1"/>
                </a:solidFill>
                <a:latin typeface="Calibri"/>
                <a:ea typeface="Calibri"/>
                <a:cs typeface="Calibri"/>
                <a:sym typeface="Calibri"/>
              </a:rPr>
              <a:t>AUTOREGLARE · </a:t>
            </a:r>
            <a:r>
              <a:rPr b="0" i="0" lang="en-US" spc="0" sz="1100" u="none" cap="none" strike="noStrike">
                <a:solidFill>
                  <a:schemeClr val="lt1"/>
                </a:solidFill>
                <a:latin typeface="Calibri"/>
                <a:ea typeface="Calibri"/>
                <a:cs typeface="Calibri"/>
                <a:sym typeface="Calibri"/>
              </a:rPr>
              <a:t>învățare iterativă</a:t>
            </a:r>
            <a:endParaRPr b="0" i="0" spc="0" sz="1100" u="none" cap="none" strike="noStrike">
              <a:solidFill>
                <a:schemeClr val="dk1"/>
              </a:solidFill>
              <a:latin typeface="Calibri"/>
              <a:ea typeface="Calibri"/>
              <a:cs typeface="Calibri"/>
              <a:sym typeface="Calibri"/>
            </a:endParaRPr>
          </a:p>
        </p:txBody>
      </p:sp>
      <p:sp>
        <p:nvSpPr>
          <p:cNvPr id="764" name="Google Shape;764;p30"/>
          <p:cNvSpPr txBox="1"/>
          <p:nvPr/>
        </p:nvSpPr>
        <p:spPr>
          <a:xfrm>
            <a:off x="685800" y="4965192"/>
            <a:ext cx="10835640" cy="292608"/>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accent4"/>
              </a:buClr>
              <a:buSzPts val="1300"/>
              <a:buFont typeface="Calibri"/>
              <a:buNone/>
            </a:pPr>
            <a:r>
              <a:rPr b="1" i="0" lang="en-US" spc="0" sz="1300" u="none" cap="none" strike="noStrike">
                <a:solidFill>
                  <a:schemeClr val="accent4"/>
                </a:solidFill>
                <a:latin typeface="Calibri"/>
                <a:ea typeface="Calibri"/>
                <a:cs typeface="Calibri"/>
                <a:sym typeface="Calibri"/>
              </a:rPr>
              <a:t>↺  apoi ciclul se reia, la fiecare tranziție</a:t>
            </a:r>
            <a:endParaRPr b="0" i="0" spc="0" sz="1300" u="none" cap="none" strike="noStrike">
              <a:solidFill>
                <a:schemeClr val="dk1"/>
              </a:solidFill>
              <a:latin typeface="Calibri"/>
              <a:ea typeface="Calibri"/>
              <a:cs typeface="Calibri"/>
              <a:sym typeface="Calibri"/>
            </a:endParaRPr>
          </a:p>
        </p:txBody>
      </p:sp>
      <p:sp>
        <p:nvSpPr>
          <p:cNvPr id="765" name="Google Shape;765;p30"/>
          <p:cNvSpPr/>
          <p:nvPr/>
        </p:nvSpPr>
        <p:spPr>
          <a:xfrm>
            <a:off x="685800" y="5321808"/>
            <a:ext cx="10835640" cy="7132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66" name="Google Shape;766;p30"/>
          <p:cNvSpPr txBox="1"/>
          <p:nvPr/>
        </p:nvSpPr>
        <p:spPr>
          <a:xfrm>
            <a:off x="914400" y="5321808"/>
            <a:ext cx="2194560" cy="7132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200"/>
              <a:buFont typeface="Calibri"/>
              <a:buNone/>
            </a:pPr>
            <a:r>
              <a:rPr b="1" i="0" lang="en-US" spc="150" sz="1200" u="none" cap="none" strike="noStrike">
                <a:solidFill>
                  <a:schemeClr val="accent1"/>
                </a:solidFill>
                <a:latin typeface="Calibri"/>
                <a:ea typeface="Calibri"/>
                <a:cs typeface="Calibri"/>
                <a:sym typeface="Calibri"/>
              </a:rPr>
              <a:t>RESURSELE      CARIEREI</a:t>
            </a:r>
            <a:endParaRPr b="0" i="0" spc="0" sz="1200" u="none" cap="none" strike="noStrike">
              <a:solidFill>
                <a:schemeClr val="dk1"/>
              </a:solidFill>
              <a:latin typeface="Calibri"/>
              <a:ea typeface="Calibri"/>
              <a:cs typeface="Calibri"/>
              <a:sym typeface="Calibri"/>
            </a:endParaRPr>
          </a:p>
        </p:txBody>
      </p:sp>
      <p:sp>
        <p:nvSpPr>
          <p:cNvPr id="767" name="Google Shape;767;p30"/>
          <p:cNvSpPr/>
          <p:nvPr/>
        </p:nvSpPr>
        <p:spPr>
          <a:xfrm>
            <a:off x="3154680" y="5468112"/>
            <a:ext cx="1938528" cy="420624"/>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68" name="Google Shape;768;p30"/>
          <p:cNvSpPr txBox="1"/>
          <p:nvPr/>
        </p:nvSpPr>
        <p:spPr>
          <a:xfrm>
            <a:off x="3154680" y="5468112"/>
            <a:ext cx="1938528"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350"/>
              <a:buFont typeface="Calibri"/>
              <a:buNone/>
            </a:pPr>
            <a:r>
              <a:rPr b="1" i="0" lang="en-US" spc="0" sz="1350" u="none" cap="none" strike="noStrike">
                <a:solidFill>
                  <a:schemeClr val="lt1"/>
                </a:solidFill>
                <a:latin typeface="Calibri"/>
                <a:ea typeface="Calibri"/>
                <a:cs typeface="Calibri"/>
                <a:sym typeface="Calibri"/>
              </a:rPr>
              <a:t>Capital uman</a:t>
            </a:r>
            <a:endParaRPr b="0" i="0" spc="0" sz="1350" u="none" cap="none" strike="noStrike">
              <a:solidFill>
                <a:schemeClr val="dk1"/>
              </a:solidFill>
              <a:latin typeface="Calibri"/>
              <a:ea typeface="Calibri"/>
              <a:cs typeface="Calibri"/>
              <a:sym typeface="Calibri"/>
            </a:endParaRPr>
          </a:p>
        </p:txBody>
      </p:sp>
      <p:sp>
        <p:nvSpPr>
          <p:cNvPr id="769" name="Google Shape;769;p30"/>
          <p:cNvSpPr/>
          <p:nvPr/>
        </p:nvSpPr>
        <p:spPr>
          <a:xfrm>
            <a:off x="5239512" y="5468112"/>
            <a:ext cx="1938528" cy="420624"/>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70" name="Google Shape;770;p30"/>
          <p:cNvSpPr txBox="1"/>
          <p:nvPr/>
        </p:nvSpPr>
        <p:spPr>
          <a:xfrm>
            <a:off x="5239512" y="5468112"/>
            <a:ext cx="1938528"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350"/>
              <a:buFont typeface="Calibri"/>
              <a:buNone/>
            </a:pPr>
            <a:r>
              <a:rPr b="1" i="0" lang="en-US" spc="0" sz="1350" u="none" cap="none" strike="noStrike">
                <a:solidFill>
                  <a:schemeClr val="lt1"/>
                </a:solidFill>
                <a:latin typeface="Calibri"/>
                <a:ea typeface="Calibri"/>
                <a:cs typeface="Calibri"/>
                <a:sym typeface="Calibri"/>
              </a:rPr>
              <a:t>Resurse sociale</a:t>
            </a:r>
            <a:endParaRPr b="0" i="0" spc="0" sz="1350" u="none" cap="none" strike="noStrike">
              <a:solidFill>
                <a:schemeClr val="dk1"/>
              </a:solidFill>
              <a:latin typeface="Calibri"/>
              <a:ea typeface="Calibri"/>
              <a:cs typeface="Calibri"/>
              <a:sym typeface="Calibri"/>
            </a:endParaRPr>
          </a:p>
        </p:txBody>
      </p:sp>
      <p:sp>
        <p:nvSpPr>
          <p:cNvPr id="771" name="Google Shape;771;p30"/>
          <p:cNvSpPr/>
          <p:nvPr/>
        </p:nvSpPr>
        <p:spPr>
          <a:xfrm>
            <a:off x="7324344" y="5468112"/>
            <a:ext cx="1938528" cy="420624"/>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72" name="Google Shape;772;p30"/>
          <p:cNvSpPr txBox="1"/>
          <p:nvPr/>
        </p:nvSpPr>
        <p:spPr>
          <a:xfrm>
            <a:off x="7324344" y="5468112"/>
            <a:ext cx="1938528"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350"/>
              <a:buFont typeface="Calibri"/>
              <a:buNone/>
            </a:pPr>
            <a:r>
              <a:rPr b="1" i="0" lang="en-US" spc="0" sz="1350" u="none" cap="none" strike="noStrike">
                <a:solidFill>
                  <a:schemeClr val="lt1"/>
                </a:solidFill>
                <a:latin typeface="Calibri"/>
                <a:ea typeface="Calibri"/>
                <a:cs typeface="Calibri"/>
                <a:sym typeface="Calibri"/>
              </a:rPr>
              <a:t>Resurse psihologice</a:t>
            </a:r>
            <a:endParaRPr b="0" i="0" spc="0" sz="1350" u="none" cap="none" strike="noStrike">
              <a:solidFill>
                <a:schemeClr val="dk1"/>
              </a:solidFill>
              <a:latin typeface="Calibri"/>
              <a:ea typeface="Calibri"/>
              <a:cs typeface="Calibri"/>
              <a:sym typeface="Calibri"/>
            </a:endParaRPr>
          </a:p>
        </p:txBody>
      </p:sp>
      <p:sp>
        <p:nvSpPr>
          <p:cNvPr id="773" name="Google Shape;773;p30"/>
          <p:cNvSpPr/>
          <p:nvPr/>
        </p:nvSpPr>
        <p:spPr>
          <a:xfrm>
            <a:off x="9409176" y="5468112"/>
            <a:ext cx="1938528" cy="420624"/>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74" name="Google Shape;774;p30"/>
          <p:cNvSpPr txBox="1"/>
          <p:nvPr/>
        </p:nvSpPr>
        <p:spPr>
          <a:xfrm>
            <a:off x="9409176" y="5468112"/>
            <a:ext cx="1938528" cy="42062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350"/>
              <a:buFont typeface="Calibri"/>
              <a:buNone/>
            </a:pPr>
            <a:r>
              <a:rPr b="1" i="0" lang="en-US" spc="0" sz="1350" u="none" cap="none" strike="noStrike">
                <a:solidFill>
                  <a:schemeClr val="lt1"/>
                </a:solidFill>
                <a:latin typeface="Calibri"/>
                <a:ea typeface="Calibri"/>
                <a:cs typeface="Calibri"/>
                <a:sym typeface="Calibri"/>
              </a:rPr>
              <a:t>Resurse identitare</a:t>
            </a:r>
            <a:endParaRPr b="0" i="0" spc="0" sz="1350" u="none" cap="none" strike="noStrike">
              <a:solidFill>
                <a:schemeClr val="dk1"/>
              </a:solidFill>
              <a:latin typeface="Calibri"/>
              <a:ea typeface="Calibri"/>
              <a:cs typeface="Calibri"/>
              <a:sym typeface="Calibri"/>
            </a:endParaRPr>
          </a:p>
        </p:txBody>
      </p:sp>
      <p:sp>
        <p:nvSpPr>
          <p:cNvPr id="775" name="Google Shape;775;p30"/>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Hirschi (2012), Wilhelm și Hirschi (2025) </a:t>
            </a:r>
            <a:endParaRPr sz="1000"/>
          </a:p>
        </p:txBody>
      </p:sp>
      <p:sp>
        <p:nvSpPr>
          <p:cNvPr id="776" name="Google Shape;776;p30"/>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31"/>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Patru metacompetențe, trei resurse ale carierei</a:t>
            </a:r>
            <a:endParaRPr sz="3200"/>
          </a:p>
        </p:txBody>
      </p:sp>
      <p:sp>
        <p:nvSpPr>
          <p:cNvPr id="783" name="Google Shape;783;p31"/>
          <p:cNvSpPr/>
          <p:nvPr/>
        </p:nvSpPr>
        <p:spPr>
          <a:xfrm>
            <a:off x="1965960" y="1737360"/>
            <a:ext cx="8229600" cy="9144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84" name="Google Shape;784;p31"/>
          <p:cNvSpPr txBox="1"/>
          <p:nvPr/>
        </p:nvSpPr>
        <p:spPr>
          <a:xfrm>
            <a:off x="4251960" y="2212848"/>
            <a:ext cx="36576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600"/>
              <a:buFont typeface="Calibri"/>
              <a:buNone/>
            </a:pPr>
            <a:r>
              <a:rPr b="1" i="0" lang="en-US" spc="0" sz="1600" u="none" cap="none" strike="noStrike">
                <a:solidFill>
                  <a:schemeClr val="lt1"/>
                </a:solidFill>
                <a:latin typeface="Calibri"/>
                <a:ea typeface="Calibri"/>
                <a:cs typeface="Calibri"/>
                <a:sym typeface="Calibri"/>
              </a:rPr>
              <a:t>Cariera construită</a:t>
            </a:r>
            <a:endParaRPr b="0" i="0" spc="0" sz="1600" u="none" cap="none" strike="noStrike">
              <a:solidFill>
                <a:schemeClr val="dk1"/>
              </a:solidFill>
              <a:latin typeface="Calibri"/>
              <a:ea typeface="Calibri"/>
              <a:cs typeface="Calibri"/>
              <a:sym typeface="Calibri"/>
            </a:endParaRPr>
          </a:p>
        </p:txBody>
      </p:sp>
      <p:sp>
        <p:nvSpPr>
          <p:cNvPr id="785" name="Google Shape;785;p31"/>
          <p:cNvSpPr/>
          <p:nvPr/>
        </p:nvSpPr>
        <p:spPr>
          <a:xfrm>
            <a:off x="1965960" y="2743200"/>
            <a:ext cx="2651760" cy="2514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SENS" id="786" name="Google Shape;786;p31"/>
          <p:cNvPicPr preferRelativeResize="0"/>
          <p:nvPr/>
        </p:nvPicPr>
        <p:blipFill rotWithShape="1">
          <a:blip r:embed="rId3">
            <a:alphaModFix/>
          </a:blip>
          <a:srcRect b="0" l="0" r="0" t="0"/>
          <a:stretch/>
        </p:blipFill>
        <p:spPr>
          <a:xfrm>
            <a:off x="2194560" y="2926080"/>
            <a:ext cx="411480" cy="411480"/>
          </a:xfrm>
          <a:prstGeom prst="rect">
            <a:avLst/>
          </a:prstGeom>
          <a:noFill/>
          <a:ln>
            <a:noFill/>
          </a:ln>
        </p:spPr>
      </p:pic>
      <p:sp>
        <p:nvSpPr>
          <p:cNvPr id="787" name="Google Shape;787;p31"/>
          <p:cNvSpPr txBox="1"/>
          <p:nvPr/>
        </p:nvSpPr>
        <p:spPr>
          <a:xfrm>
            <a:off x="2697480" y="2907792"/>
            <a:ext cx="1783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1" i="0" lang="en-US" spc="50" sz="1600" u="none" cap="none" strike="noStrike">
                <a:solidFill>
                  <a:schemeClr val="dk2"/>
                </a:solidFill>
                <a:latin typeface="Calibri"/>
                <a:ea typeface="Calibri"/>
                <a:cs typeface="Calibri"/>
                <a:sym typeface="Calibri"/>
              </a:rPr>
              <a:t>SENS</a:t>
            </a:r>
            <a:endParaRPr b="0" i="0" spc="0" sz="1600" u="none" cap="none" strike="noStrike">
              <a:solidFill>
                <a:schemeClr val="dk1"/>
              </a:solidFill>
              <a:latin typeface="Calibri"/>
              <a:ea typeface="Calibri"/>
              <a:cs typeface="Calibri"/>
              <a:sym typeface="Calibri"/>
            </a:endParaRPr>
          </a:p>
        </p:txBody>
      </p:sp>
      <p:sp>
        <p:nvSpPr>
          <p:cNvPr id="788" name="Google Shape;788;p31"/>
          <p:cNvSpPr txBox="1"/>
          <p:nvPr/>
        </p:nvSpPr>
        <p:spPr>
          <a:xfrm>
            <a:off x="2194560" y="3401568"/>
            <a:ext cx="219456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400"/>
              <a:buFont typeface="Calibri"/>
              <a:buNone/>
            </a:pPr>
            <a:r>
              <a:rPr b="0" i="1" lang="en-US" spc="0" sz="1400" u="none" cap="none" strike="noStrike">
                <a:solidFill>
                  <a:schemeClr val="dk2"/>
                </a:solidFill>
                <a:latin typeface="Calibri"/>
                <a:ea typeface="Calibri"/>
                <a:cs typeface="Calibri"/>
                <a:sym typeface="Calibri"/>
              </a:rPr>
              <a:t>Direcția: de ce fac ce fac?</a:t>
            </a:r>
            <a:endParaRPr b="0" i="0" spc="0" sz="1400" u="none" cap="none" strike="noStrike">
              <a:solidFill>
                <a:schemeClr val="dk1"/>
              </a:solidFill>
              <a:latin typeface="Calibri"/>
              <a:ea typeface="Calibri"/>
              <a:cs typeface="Calibri"/>
              <a:sym typeface="Calibri"/>
            </a:endParaRPr>
          </a:p>
        </p:txBody>
      </p:sp>
      <p:sp>
        <p:nvSpPr>
          <p:cNvPr id="789" name="Google Shape;789;p31"/>
          <p:cNvSpPr/>
          <p:nvPr/>
        </p:nvSpPr>
        <p:spPr>
          <a:xfrm>
            <a:off x="2103120" y="4005072"/>
            <a:ext cx="2377440" cy="1115568"/>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90" name="Google Shape;790;p31"/>
          <p:cNvSpPr txBox="1"/>
          <p:nvPr/>
        </p:nvSpPr>
        <p:spPr>
          <a:xfrm>
            <a:off x="2240280" y="4343400"/>
            <a:ext cx="210312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Inovare sustenabilă</a:t>
            </a:r>
            <a:endParaRPr b="0" i="0" spc="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identitatea </a:t>
            </a:r>
            <a:endParaRPr b="0" i="0" spc="0" sz="1500" u="none" cap="none" strike="noStrike">
              <a:solidFill>
                <a:schemeClr val="dk1"/>
              </a:solidFill>
              <a:latin typeface="Calibri"/>
              <a:ea typeface="Calibri"/>
              <a:cs typeface="Calibri"/>
              <a:sym typeface="Calibri"/>
            </a:endParaRPr>
          </a:p>
        </p:txBody>
      </p:sp>
      <p:sp>
        <p:nvSpPr>
          <p:cNvPr id="791" name="Google Shape;791;p31"/>
          <p:cNvSpPr/>
          <p:nvPr/>
        </p:nvSpPr>
        <p:spPr>
          <a:xfrm>
            <a:off x="4754880" y="2743200"/>
            <a:ext cx="2651760" cy="25146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ADAPTABILITATE" id="792" name="Google Shape;792;p31"/>
          <p:cNvPicPr preferRelativeResize="0"/>
          <p:nvPr/>
        </p:nvPicPr>
        <p:blipFill rotWithShape="1">
          <a:blip r:embed="rId4">
            <a:alphaModFix/>
          </a:blip>
          <a:srcRect b="0" l="0" r="0" t="0"/>
          <a:stretch/>
        </p:blipFill>
        <p:spPr>
          <a:xfrm>
            <a:off x="4983480" y="2926080"/>
            <a:ext cx="411480" cy="411480"/>
          </a:xfrm>
          <a:prstGeom prst="rect">
            <a:avLst/>
          </a:prstGeom>
          <a:noFill/>
          <a:ln>
            <a:noFill/>
          </a:ln>
        </p:spPr>
      </p:pic>
      <p:sp>
        <p:nvSpPr>
          <p:cNvPr id="793" name="Google Shape;793;p31"/>
          <p:cNvSpPr txBox="1"/>
          <p:nvPr/>
        </p:nvSpPr>
        <p:spPr>
          <a:xfrm>
            <a:off x="5486400" y="2907792"/>
            <a:ext cx="1783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1" i="0" lang="en-US" spc="50" sz="1600" u="none" cap="none" strike="noStrike">
                <a:solidFill>
                  <a:schemeClr val="lt1"/>
                </a:solidFill>
                <a:latin typeface="Calibri"/>
                <a:ea typeface="Calibri"/>
                <a:cs typeface="Calibri"/>
                <a:sym typeface="Calibri"/>
              </a:rPr>
              <a:t>ADAPTABILITATE</a:t>
            </a:r>
            <a:endParaRPr b="0" i="0" spc="0" sz="1600" u="none" cap="none" strike="noStrike">
              <a:solidFill>
                <a:schemeClr val="dk1"/>
              </a:solidFill>
              <a:latin typeface="Calibri"/>
              <a:ea typeface="Calibri"/>
              <a:cs typeface="Calibri"/>
              <a:sym typeface="Calibri"/>
            </a:endParaRPr>
          </a:p>
        </p:txBody>
      </p:sp>
      <p:sp>
        <p:nvSpPr>
          <p:cNvPr id="794" name="Google Shape;794;p31"/>
          <p:cNvSpPr txBox="1"/>
          <p:nvPr/>
        </p:nvSpPr>
        <p:spPr>
          <a:xfrm>
            <a:off x="4983480" y="3401568"/>
            <a:ext cx="219456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400"/>
              <a:buFont typeface="Calibri"/>
              <a:buNone/>
            </a:pPr>
            <a:r>
              <a:rPr b="0" i="1" lang="en-US" spc="0" sz="1400" u="none" cap="none" strike="noStrike">
                <a:solidFill>
                  <a:schemeClr val="lt1"/>
                </a:solidFill>
                <a:latin typeface="Calibri"/>
                <a:ea typeface="Calibri"/>
                <a:cs typeface="Calibri"/>
                <a:sym typeface="Calibri"/>
              </a:rPr>
              <a:t>Flexibilitatea: cum mă ajustez?</a:t>
            </a:r>
            <a:endParaRPr b="0" i="0" spc="0" sz="1400" u="none" cap="none" strike="noStrike">
              <a:solidFill>
                <a:schemeClr val="dk1"/>
              </a:solidFill>
              <a:latin typeface="Calibri"/>
              <a:ea typeface="Calibri"/>
              <a:cs typeface="Calibri"/>
              <a:sym typeface="Calibri"/>
            </a:endParaRPr>
          </a:p>
        </p:txBody>
      </p:sp>
      <p:sp>
        <p:nvSpPr>
          <p:cNvPr id="795" name="Google Shape;795;p31"/>
          <p:cNvSpPr/>
          <p:nvPr/>
        </p:nvSpPr>
        <p:spPr>
          <a:xfrm>
            <a:off x="4892040" y="4005072"/>
            <a:ext cx="2377440" cy="1115568"/>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96" name="Google Shape;796;p31"/>
          <p:cNvSpPr txBox="1"/>
          <p:nvPr/>
        </p:nvSpPr>
        <p:spPr>
          <a:xfrm>
            <a:off x="5029200" y="4343400"/>
            <a:ext cx="210312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Improvizație rezilientă</a:t>
            </a:r>
            <a:endParaRPr b="0" i="0" spc="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Viabilitate dinamică</a:t>
            </a:r>
            <a:endParaRPr b="0" i="0" spc="0" sz="1500" u="none" cap="none" strike="noStrike">
              <a:solidFill>
                <a:schemeClr val="dk1"/>
              </a:solidFill>
              <a:latin typeface="Calibri"/>
              <a:ea typeface="Calibri"/>
              <a:cs typeface="Calibri"/>
              <a:sym typeface="Calibri"/>
            </a:endParaRPr>
          </a:p>
        </p:txBody>
      </p:sp>
      <p:sp>
        <p:nvSpPr>
          <p:cNvPr id="797" name="Google Shape;797;p31"/>
          <p:cNvSpPr/>
          <p:nvPr/>
        </p:nvSpPr>
        <p:spPr>
          <a:xfrm>
            <a:off x="7543800" y="2743200"/>
            <a:ext cx="2651760" cy="2514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AUTOREGLARE" id="798" name="Google Shape;798;p31"/>
          <p:cNvPicPr preferRelativeResize="0"/>
          <p:nvPr/>
        </p:nvPicPr>
        <p:blipFill rotWithShape="1">
          <a:blip r:embed="rId5">
            <a:alphaModFix/>
          </a:blip>
          <a:srcRect b="0" l="0" r="0" t="0"/>
          <a:stretch/>
        </p:blipFill>
        <p:spPr>
          <a:xfrm>
            <a:off x="7772400" y="2926080"/>
            <a:ext cx="411480" cy="411480"/>
          </a:xfrm>
          <a:prstGeom prst="rect">
            <a:avLst/>
          </a:prstGeom>
          <a:noFill/>
          <a:ln>
            <a:noFill/>
          </a:ln>
        </p:spPr>
      </p:pic>
      <p:sp>
        <p:nvSpPr>
          <p:cNvPr id="799" name="Google Shape;799;p31"/>
          <p:cNvSpPr txBox="1"/>
          <p:nvPr/>
        </p:nvSpPr>
        <p:spPr>
          <a:xfrm>
            <a:off x="8275320" y="2907792"/>
            <a:ext cx="178308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600"/>
              <a:buFont typeface="Calibri"/>
              <a:buNone/>
            </a:pPr>
            <a:r>
              <a:rPr b="1" i="0" lang="en-US" spc="50" sz="1600" u="none" cap="none" strike="noStrike">
                <a:solidFill>
                  <a:schemeClr val="lt1"/>
                </a:solidFill>
                <a:latin typeface="Calibri"/>
                <a:ea typeface="Calibri"/>
                <a:cs typeface="Calibri"/>
                <a:sym typeface="Calibri"/>
              </a:rPr>
              <a:t>AUTOREGLARE</a:t>
            </a:r>
            <a:endParaRPr b="0" i="0" spc="0" sz="1600" u="none" cap="none" strike="noStrike">
              <a:solidFill>
                <a:schemeClr val="dk1"/>
              </a:solidFill>
              <a:latin typeface="Calibri"/>
              <a:ea typeface="Calibri"/>
              <a:cs typeface="Calibri"/>
              <a:sym typeface="Calibri"/>
            </a:endParaRPr>
          </a:p>
        </p:txBody>
      </p:sp>
      <p:sp>
        <p:nvSpPr>
          <p:cNvPr id="800" name="Google Shape;800;p31"/>
          <p:cNvSpPr txBox="1"/>
          <p:nvPr/>
        </p:nvSpPr>
        <p:spPr>
          <a:xfrm>
            <a:off x="7772400" y="3401568"/>
            <a:ext cx="219456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400"/>
              <a:buFont typeface="Calibri"/>
              <a:buNone/>
            </a:pPr>
            <a:r>
              <a:rPr b="0" i="1" lang="en-US" spc="0" sz="1400" u="none" cap="none" strike="noStrike">
                <a:solidFill>
                  <a:schemeClr val="lt1"/>
                </a:solidFill>
                <a:latin typeface="Calibri"/>
                <a:ea typeface="Calibri"/>
                <a:cs typeface="Calibri"/>
                <a:sym typeface="Calibri"/>
              </a:rPr>
              <a:t>Motorul: cum (re)acționez, zi de zi?</a:t>
            </a:r>
            <a:endParaRPr b="0" i="0" spc="0" sz="1400" u="none" cap="none" strike="noStrike">
              <a:solidFill>
                <a:schemeClr val="dk1"/>
              </a:solidFill>
              <a:latin typeface="Calibri"/>
              <a:ea typeface="Calibri"/>
              <a:cs typeface="Calibri"/>
              <a:sym typeface="Calibri"/>
            </a:endParaRPr>
          </a:p>
        </p:txBody>
      </p:sp>
      <p:sp>
        <p:nvSpPr>
          <p:cNvPr id="801" name="Google Shape;801;p31"/>
          <p:cNvSpPr/>
          <p:nvPr/>
        </p:nvSpPr>
        <p:spPr>
          <a:xfrm>
            <a:off x="7680960" y="4005072"/>
            <a:ext cx="2377440" cy="1115568"/>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02" name="Google Shape;802;p31"/>
          <p:cNvSpPr txBox="1"/>
          <p:nvPr/>
        </p:nvSpPr>
        <p:spPr>
          <a:xfrm>
            <a:off x="7818120" y="4343400"/>
            <a:ext cx="210312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Învățare iterativă</a:t>
            </a:r>
            <a:endParaRPr b="0" i="0" spc="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Viabilitate dinamică</a:t>
            </a:r>
            <a:endParaRPr b="0" i="0" spc="0" sz="1500" u="none" cap="none" strike="noStrike">
              <a:solidFill>
                <a:schemeClr val="dk1"/>
              </a:solidFill>
              <a:latin typeface="Calibri"/>
              <a:ea typeface="Calibri"/>
              <a:cs typeface="Calibri"/>
              <a:sym typeface="Calibri"/>
            </a:endParaRPr>
          </a:p>
        </p:txBody>
      </p:sp>
      <p:sp>
        <p:nvSpPr>
          <p:cNvPr id="803" name="Google Shape;803;p31"/>
          <p:cNvSpPr/>
          <p:nvPr/>
        </p:nvSpPr>
        <p:spPr>
          <a:xfrm>
            <a:off x="1691640" y="5349240"/>
            <a:ext cx="8778240" cy="56692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04" name="Google Shape;804;p31"/>
          <p:cNvSpPr txBox="1"/>
          <p:nvPr/>
        </p:nvSpPr>
        <p:spPr>
          <a:xfrm>
            <a:off x="1691640" y="5349240"/>
            <a:ext cx="8778240" cy="56692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600"/>
              <a:buFont typeface="Calibri"/>
              <a:buNone/>
            </a:pPr>
            <a:r>
              <a:rPr b="1" i="0" lang="en-US" spc="0" sz="1600" u="none" cap="none" strike="noStrike">
                <a:solidFill>
                  <a:schemeClr val="lt1"/>
                </a:solidFill>
                <a:latin typeface="Calibri"/>
                <a:ea typeface="Calibri"/>
                <a:cs typeface="Calibri"/>
                <a:sym typeface="Calibri"/>
              </a:rPr>
              <a:t>Fundația: </a:t>
            </a:r>
            <a:r>
              <a:rPr b="0" i="0" lang="en-US" spc="0" sz="1600" u="none" cap="none" strike="noStrike">
                <a:solidFill>
                  <a:schemeClr val="lt1"/>
                </a:solidFill>
                <a:latin typeface="Calibri"/>
                <a:ea typeface="Calibri"/>
                <a:cs typeface="Calibri"/>
                <a:sym typeface="Calibri"/>
              </a:rPr>
              <a:t>ecosistemul educational</a:t>
            </a:r>
            <a:endParaRPr b="0" i="0" spc="0" sz="1600" u="none" cap="none" strike="noStrike">
              <a:solidFill>
                <a:schemeClr val="dk1"/>
              </a:solidFill>
              <a:latin typeface="Calibri"/>
              <a:ea typeface="Calibri"/>
              <a:cs typeface="Calibri"/>
              <a:sym typeface="Calibri"/>
            </a:endParaRPr>
          </a:p>
        </p:txBody>
      </p:sp>
      <p:sp>
        <p:nvSpPr>
          <p:cNvPr id="805" name="Google Shape;805;p31"/>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Zenk et al. (2024); Hall (2004); Savickas (2005); Zimmerman (2000) · </a:t>
            </a:r>
            <a:endParaRPr sz="1000"/>
          </a:p>
        </p:txBody>
      </p:sp>
      <p:sp>
        <p:nvSpPr>
          <p:cNvPr id="806" name="Google Shape;806;p31"/>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32"/>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Ce funcționează: șase tendințe validate de cercetare</a:t>
            </a:r>
            <a:endParaRPr sz="3200"/>
          </a:p>
        </p:txBody>
      </p:sp>
      <p:sp>
        <p:nvSpPr>
          <p:cNvPr id="813" name="Google Shape;813;p32"/>
          <p:cNvSpPr/>
          <p:nvPr/>
        </p:nvSpPr>
        <p:spPr>
          <a:xfrm>
            <a:off x="685800" y="1810512"/>
            <a:ext cx="3456432" cy="208483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14" name="Google Shape;814;p32"/>
          <p:cNvSpPr/>
          <p:nvPr/>
        </p:nvSpPr>
        <p:spPr>
          <a:xfrm>
            <a:off x="685800" y="1810512"/>
            <a:ext cx="3456432"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15" name="Google Shape;815;p32"/>
          <p:cNvSpPr/>
          <p:nvPr/>
        </p:nvSpPr>
        <p:spPr>
          <a:xfrm>
            <a:off x="914400" y="2103120"/>
            <a:ext cx="402336" cy="402336"/>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16" name="Google Shape;816;p32"/>
          <p:cNvSpPr txBox="1"/>
          <p:nvPr/>
        </p:nvSpPr>
        <p:spPr>
          <a:xfrm>
            <a:off x="914400" y="2103120"/>
            <a:ext cx="402336" cy="40233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600"/>
              <a:buFont typeface="Cambria"/>
              <a:buNone/>
            </a:pPr>
            <a:r>
              <a:rPr b="1" i="0" lang="en-US" spc="0" sz="1600" u="none" cap="none" strike="noStrike">
                <a:solidFill>
                  <a:schemeClr val="accent1"/>
                </a:solidFill>
                <a:latin typeface="Cambria"/>
                <a:ea typeface="Cambria"/>
                <a:cs typeface="Cambria"/>
                <a:sym typeface="Cambria"/>
              </a:rPr>
              <a:t>1</a:t>
            </a:r>
            <a:endParaRPr b="0" i="0" spc="0" sz="1600" u="none" cap="none" strike="noStrike">
              <a:solidFill>
                <a:schemeClr val="dk1"/>
              </a:solidFill>
              <a:latin typeface="Calibri"/>
              <a:ea typeface="Calibri"/>
              <a:cs typeface="Calibri"/>
              <a:sym typeface="Calibri"/>
            </a:endParaRPr>
          </a:p>
        </p:txBody>
      </p:sp>
      <p:sp>
        <p:nvSpPr>
          <p:cNvPr id="817" name="Google Shape;817;p32"/>
          <p:cNvSpPr txBox="1"/>
          <p:nvPr/>
        </p:nvSpPr>
        <p:spPr>
          <a:xfrm>
            <a:off x="1463040" y="2011680"/>
            <a:ext cx="2496312" cy="5852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De la potrivire la construcție</a:t>
            </a:r>
            <a:endParaRPr b="0" i="0" spc="0" sz="1700" u="none" cap="none" strike="noStrike">
              <a:solidFill>
                <a:schemeClr val="dk1"/>
              </a:solidFill>
              <a:latin typeface="Calibri"/>
              <a:ea typeface="Calibri"/>
              <a:cs typeface="Calibri"/>
              <a:sym typeface="Calibri"/>
            </a:endParaRPr>
          </a:p>
        </p:txBody>
      </p:sp>
      <p:sp>
        <p:nvSpPr>
          <p:cNvPr id="818" name="Google Shape;818;p32"/>
          <p:cNvSpPr txBox="1"/>
          <p:nvPr/>
        </p:nvSpPr>
        <p:spPr>
          <a:xfrm>
            <a:off x="914400" y="2706624"/>
            <a:ext cx="3044952" cy="107899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Intervențiile trec de la testul care „potrivește” elevul cu o meserie la construcția carierei. Adaptabilitatea a devenit rezultatul cel mai urmărit.</a:t>
            </a:r>
            <a:endParaRPr b="0" i="0" spc="0" sz="1500" u="none" cap="none" strike="noStrike">
              <a:solidFill>
                <a:schemeClr val="dk1"/>
              </a:solidFill>
              <a:latin typeface="Calibri"/>
              <a:ea typeface="Calibri"/>
              <a:cs typeface="Calibri"/>
              <a:sym typeface="Calibri"/>
            </a:endParaRPr>
          </a:p>
        </p:txBody>
      </p:sp>
      <p:sp>
        <p:nvSpPr>
          <p:cNvPr id="819" name="Google Shape;819;p32"/>
          <p:cNvSpPr/>
          <p:nvPr/>
        </p:nvSpPr>
        <p:spPr>
          <a:xfrm>
            <a:off x="4375404" y="1810512"/>
            <a:ext cx="3456432" cy="208483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0" name="Google Shape;820;p32"/>
          <p:cNvSpPr/>
          <p:nvPr/>
        </p:nvSpPr>
        <p:spPr>
          <a:xfrm>
            <a:off x="4375404" y="1810512"/>
            <a:ext cx="3456432"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1" name="Google Shape;821;p32"/>
          <p:cNvSpPr/>
          <p:nvPr/>
        </p:nvSpPr>
        <p:spPr>
          <a:xfrm>
            <a:off x="4604004" y="2103120"/>
            <a:ext cx="402336" cy="402336"/>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2" name="Google Shape;822;p32"/>
          <p:cNvSpPr txBox="1"/>
          <p:nvPr/>
        </p:nvSpPr>
        <p:spPr>
          <a:xfrm>
            <a:off x="4604004" y="2103120"/>
            <a:ext cx="402336" cy="40233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600"/>
              <a:buFont typeface="Cambria"/>
              <a:buNone/>
            </a:pPr>
            <a:r>
              <a:rPr b="1" i="0" lang="en-US" spc="0" sz="1600" u="none" cap="none" strike="noStrike">
                <a:solidFill>
                  <a:schemeClr val="accent1"/>
                </a:solidFill>
                <a:latin typeface="Cambria"/>
                <a:ea typeface="Cambria"/>
                <a:cs typeface="Cambria"/>
                <a:sym typeface="Cambria"/>
              </a:rPr>
              <a:t>2</a:t>
            </a:r>
            <a:endParaRPr b="0" i="0" spc="0" sz="1600" u="none" cap="none" strike="noStrike">
              <a:solidFill>
                <a:schemeClr val="dk1"/>
              </a:solidFill>
              <a:latin typeface="Calibri"/>
              <a:ea typeface="Calibri"/>
              <a:cs typeface="Calibri"/>
              <a:sym typeface="Calibri"/>
            </a:endParaRPr>
          </a:p>
        </p:txBody>
      </p:sp>
      <p:sp>
        <p:nvSpPr>
          <p:cNvPr id="823" name="Google Shape;823;p32"/>
          <p:cNvSpPr txBox="1"/>
          <p:nvPr/>
        </p:nvSpPr>
        <p:spPr>
          <a:xfrm>
            <a:off x="5152644" y="2011680"/>
            <a:ext cx="2496312" cy="5852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Ingrediente critice, combinate</a:t>
            </a:r>
            <a:endParaRPr b="0" i="0" spc="0" sz="1700" u="none" cap="none" strike="noStrike">
              <a:solidFill>
                <a:schemeClr val="dk1"/>
              </a:solidFill>
              <a:latin typeface="Calibri"/>
              <a:ea typeface="Calibri"/>
              <a:cs typeface="Calibri"/>
              <a:sym typeface="Calibri"/>
            </a:endParaRPr>
          </a:p>
        </p:txBody>
      </p:sp>
      <p:sp>
        <p:nvSpPr>
          <p:cNvPr id="824" name="Google Shape;824;p32"/>
          <p:cNvSpPr txBox="1"/>
          <p:nvPr/>
        </p:nvSpPr>
        <p:spPr>
          <a:xfrm>
            <a:off x="4604004" y="2706624"/>
            <a:ext cx="3044952" cy="107899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Exerciții scrise, feedback personalizat, informații despre lumea muncii, modele, sprijin și clarificarea valorilor. Împreună cântăresc mult mai mult.</a:t>
            </a:r>
            <a:endParaRPr b="0" i="0" spc="0" sz="1500" u="none" cap="none" strike="noStrike">
              <a:solidFill>
                <a:schemeClr val="dk1"/>
              </a:solidFill>
              <a:latin typeface="Calibri"/>
              <a:ea typeface="Calibri"/>
              <a:cs typeface="Calibri"/>
              <a:sym typeface="Calibri"/>
            </a:endParaRPr>
          </a:p>
        </p:txBody>
      </p:sp>
      <p:sp>
        <p:nvSpPr>
          <p:cNvPr id="825" name="Google Shape;825;p32"/>
          <p:cNvSpPr/>
          <p:nvPr/>
        </p:nvSpPr>
        <p:spPr>
          <a:xfrm>
            <a:off x="8065008" y="1810512"/>
            <a:ext cx="3456432" cy="208483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6" name="Google Shape;826;p32"/>
          <p:cNvSpPr/>
          <p:nvPr/>
        </p:nvSpPr>
        <p:spPr>
          <a:xfrm>
            <a:off x="8065008" y="1810512"/>
            <a:ext cx="3456432"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7" name="Google Shape;827;p32"/>
          <p:cNvSpPr/>
          <p:nvPr/>
        </p:nvSpPr>
        <p:spPr>
          <a:xfrm>
            <a:off x="8293608" y="2103120"/>
            <a:ext cx="402336" cy="402336"/>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28" name="Google Shape;828;p32"/>
          <p:cNvSpPr txBox="1"/>
          <p:nvPr/>
        </p:nvSpPr>
        <p:spPr>
          <a:xfrm>
            <a:off x="8293608" y="2103120"/>
            <a:ext cx="402336" cy="40233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600"/>
              <a:buFont typeface="Cambria"/>
              <a:buNone/>
            </a:pPr>
            <a:r>
              <a:rPr b="1" i="0" lang="en-US" spc="0" sz="1600" u="none" cap="none" strike="noStrike">
                <a:solidFill>
                  <a:schemeClr val="accent1"/>
                </a:solidFill>
                <a:latin typeface="Cambria"/>
                <a:ea typeface="Cambria"/>
                <a:cs typeface="Cambria"/>
                <a:sym typeface="Cambria"/>
              </a:rPr>
              <a:t>3</a:t>
            </a:r>
            <a:endParaRPr b="0" i="0" spc="0" sz="1600" u="none" cap="none" strike="noStrike">
              <a:solidFill>
                <a:schemeClr val="dk1"/>
              </a:solidFill>
              <a:latin typeface="Calibri"/>
              <a:ea typeface="Calibri"/>
              <a:cs typeface="Calibri"/>
              <a:sym typeface="Calibri"/>
            </a:endParaRPr>
          </a:p>
        </p:txBody>
      </p:sp>
      <p:sp>
        <p:nvSpPr>
          <p:cNvPr id="829" name="Google Shape;829;p32"/>
          <p:cNvSpPr txBox="1"/>
          <p:nvPr/>
        </p:nvSpPr>
        <p:spPr>
          <a:xfrm>
            <a:off x="8842248" y="2011680"/>
            <a:ext cx="2496312" cy="5852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Repetat și structurat</a:t>
            </a:r>
            <a:endParaRPr b="0" i="0" spc="0" sz="1700" u="none" cap="none" strike="noStrike">
              <a:solidFill>
                <a:schemeClr val="dk1"/>
              </a:solidFill>
              <a:latin typeface="Calibri"/>
              <a:ea typeface="Calibri"/>
              <a:cs typeface="Calibri"/>
              <a:sym typeface="Calibri"/>
            </a:endParaRPr>
          </a:p>
        </p:txBody>
      </p:sp>
      <p:sp>
        <p:nvSpPr>
          <p:cNvPr id="830" name="Google Shape;830;p32"/>
          <p:cNvSpPr txBox="1"/>
          <p:nvPr/>
        </p:nvSpPr>
        <p:spPr>
          <a:xfrm>
            <a:off x="8293608" y="2706624"/>
            <a:ext cx="3044952" cy="107899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O serie de întâlniri bate activitatea unică. Atelierele structurate de grup pot fi la fel de eficiente ca ședințele individuale.</a:t>
            </a:r>
            <a:endParaRPr b="0" i="0" spc="0" sz="1500" u="none" cap="none" strike="noStrike">
              <a:solidFill>
                <a:schemeClr val="dk1"/>
              </a:solidFill>
              <a:latin typeface="Calibri"/>
              <a:ea typeface="Calibri"/>
              <a:cs typeface="Calibri"/>
              <a:sym typeface="Calibri"/>
            </a:endParaRPr>
          </a:p>
        </p:txBody>
      </p:sp>
      <p:sp>
        <p:nvSpPr>
          <p:cNvPr id="831" name="Google Shape;831;p32"/>
          <p:cNvSpPr/>
          <p:nvPr/>
        </p:nvSpPr>
        <p:spPr>
          <a:xfrm>
            <a:off x="685800" y="4078224"/>
            <a:ext cx="3456432" cy="208483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32" name="Google Shape;832;p32"/>
          <p:cNvSpPr/>
          <p:nvPr/>
        </p:nvSpPr>
        <p:spPr>
          <a:xfrm>
            <a:off x="685800" y="4078224"/>
            <a:ext cx="3456432"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33" name="Google Shape;833;p32"/>
          <p:cNvSpPr/>
          <p:nvPr/>
        </p:nvSpPr>
        <p:spPr>
          <a:xfrm>
            <a:off x="914400" y="4370832"/>
            <a:ext cx="402336" cy="402336"/>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34" name="Google Shape;834;p32"/>
          <p:cNvSpPr txBox="1"/>
          <p:nvPr/>
        </p:nvSpPr>
        <p:spPr>
          <a:xfrm>
            <a:off x="914400" y="4370832"/>
            <a:ext cx="402336" cy="40233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600"/>
              <a:buFont typeface="Cambria"/>
              <a:buNone/>
            </a:pPr>
            <a:r>
              <a:rPr b="1" i="0" lang="en-US" spc="0" sz="1600" u="none" cap="none" strike="noStrike">
                <a:solidFill>
                  <a:schemeClr val="accent1"/>
                </a:solidFill>
                <a:latin typeface="Cambria"/>
                <a:ea typeface="Cambria"/>
                <a:cs typeface="Cambria"/>
                <a:sym typeface="Cambria"/>
              </a:rPr>
              <a:t>4</a:t>
            </a:r>
            <a:endParaRPr b="0" i="0" spc="0" sz="1600" u="none" cap="none" strike="noStrike">
              <a:solidFill>
                <a:schemeClr val="dk1"/>
              </a:solidFill>
              <a:latin typeface="Calibri"/>
              <a:ea typeface="Calibri"/>
              <a:cs typeface="Calibri"/>
              <a:sym typeface="Calibri"/>
            </a:endParaRPr>
          </a:p>
        </p:txBody>
      </p:sp>
      <p:sp>
        <p:nvSpPr>
          <p:cNvPr id="835" name="Google Shape;835;p32"/>
          <p:cNvSpPr txBox="1"/>
          <p:nvPr/>
        </p:nvSpPr>
        <p:spPr>
          <a:xfrm>
            <a:off x="1463040" y="4279392"/>
            <a:ext cx="2496312" cy="5852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Contact real cu lumea muncii</a:t>
            </a:r>
            <a:endParaRPr b="0" i="0" spc="0" sz="1700" u="none" cap="none" strike="noStrike">
              <a:solidFill>
                <a:schemeClr val="dk1"/>
              </a:solidFill>
              <a:latin typeface="Calibri"/>
              <a:ea typeface="Calibri"/>
              <a:cs typeface="Calibri"/>
              <a:sym typeface="Calibri"/>
            </a:endParaRPr>
          </a:p>
        </p:txBody>
      </p:sp>
      <p:sp>
        <p:nvSpPr>
          <p:cNvPr id="836" name="Google Shape;836;p32"/>
          <p:cNvSpPr txBox="1"/>
          <p:nvPr/>
        </p:nvSpPr>
        <p:spPr>
          <a:xfrm>
            <a:off x="914400" y="4974336"/>
            <a:ext cx="3044952" cy="107899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Elevii care au vizitat locuri de muncă sau au vorbit cu profesioniști au, peste zece ani, mai des un loc de muncă, salarii mai mari și mai multă satisfacție.</a:t>
            </a:r>
            <a:endParaRPr b="0" i="0" spc="0" sz="1500" u="none" cap="none" strike="noStrike">
              <a:solidFill>
                <a:schemeClr val="dk1"/>
              </a:solidFill>
              <a:latin typeface="Calibri"/>
              <a:ea typeface="Calibri"/>
              <a:cs typeface="Calibri"/>
              <a:sym typeface="Calibri"/>
            </a:endParaRPr>
          </a:p>
        </p:txBody>
      </p:sp>
      <p:sp>
        <p:nvSpPr>
          <p:cNvPr id="837" name="Google Shape;837;p32"/>
          <p:cNvSpPr/>
          <p:nvPr/>
        </p:nvSpPr>
        <p:spPr>
          <a:xfrm>
            <a:off x="4375404" y="4078224"/>
            <a:ext cx="3456432" cy="208483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38" name="Google Shape;838;p32"/>
          <p:cNvSpPr/>
          <p:nvPr/>
        </p:nvSpPr>
        <p:spPr>
          <a:xfrm>
            <a:off x="4375404" y="4078224"/>
            <a:ext cx="3456432"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39" name="Google Shape;839;p32"/>
          <p:cNvSpPr/>
          <p:nvPr/>
        </p:nvSpPr>
        <p:spPr>
          <a:xfrm>
            <a:off x="4604004" y="4370832"/>
            <a:ext cx="402336" cy="402336"/>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40" name="Google Shape;840;p32"/>
          <p:cNvSpPr txBox="1"/>
          <p:nvPr/>
        </p:nvSpPr>
        <p:spPr>
          <a:xfrm>
            <a:off x="4604004" y="4370832"/>
            <a:ext cx="402336" cy="40233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600"/>
              <a:buFont typeface="Cambria"/>
              <a:buNone/>
            </a:pPr>
            <a:r>
              <a:rPr b="1" i="0" lang="en-US" spc="0" sz="1600" u="none" cap="none" strike="noStrike">
                <a:solidFill>
                  <a:schemeClr val="accent1"/>
                </a:solidFill>
                <a:latin typeface="Cambria"/>
                <a:ea typeface="Cambria"/>
                <a:cs typeface="Cambria"/>
                <a:sym typeface="Cambria"/>
              </a:rPr>
              <a:t>5</a:t>
            </a:r>
            <a:endParaRPr b="0" i="0" spc="0" sz="1600" u="none" cap="none" strike="noStrike">
              <a:solidFill>
                <a:schemeClr val="dk1"/>
              </a:solidFill>
              <a:latin typeface="Calibri"/>
              <a:ea typeface="Calibri"/>
              <a:cs typeface="Calibri"/>
              <a:sym typeface="Calibri"/>
            </a:endParaRPr>
          </a:p>
        </p:txBody>
      </p:sp>
      <p:sp>
        <p:nvSpPr>
          <p:cNvPr id="841" name="Google Shape;841;p32"/>
          <p:cNvSpPr txBox="1"/>
          <p:nvPr/>
        </p:nvSpPr>
        <p:spPr>
          <a:xfrm>
            <a:off x="5152644" y="4279392"/>
            <a:ext cx="2496312" cy="5852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Devreme și echitabil</a:t>
            </a:r>
            <a:endParaRPr b="0" i="0" spc="0" sz="1700" u="none" cap="none" strike="noStrike">
              <a:solidFill>
                <a:schemeClr val="dk1"/>
              </a:solidFill>
              <a:latin typeface="Calibri"/>
              <a:ea typeface="Calibri"/>
              <a:cs typeface="Calibri"/>
              <a:sym typeface="Calibri"/>
            </a:endParaRPr>
          </a:p>
        </p:txBody>
      </p:sp>
      <p:sp>
        <p:nvSpPr>
          <p:cNvPr id="842" name="Google Shape;842;p32"/>
          <p:cNvSpPr txBox="1"/>
          <p:nvPr/>
        </p:nvSpPr>
        <p:spPr>
          <a:xfrm>
            <a:off x="4604004" y="4974336"/>
            <a:ext cx="3044952" cy="107899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Stereotipurile despre </a:t>
            </a:r>
            <a:r>
              <a:rPr lang="en-US" sz="1500">
                <a:solidFill>
                  <a:schemeClr val="dk1"/>
                </a:solidFill>
                <a:latin typeface="Calibri"/>
                <a:ea typeface="Calibri"/>
                <a:cs typeface="Calibri"/>
                <a:sym typeface="Calibri"/>
              </a:rPr>
              <a:t>profesii </a:t>
            </a:r>
            <a:r>
              <a:rPr b="0" i="0" lang="en-US" spc="0" sz="1500" u="none" cap="none" strike="noStrike">
                <a:solidFill>
                  <a:schemeClr val="dk1"/>
                </a:solidFill>
                <a:latin typeface="Calibri"/>
                <a:ea typeface="Calibri"/>
                <a:cs typeface="Calibri"/>
                <a:sym typeface="Calibri"/>
              </a:rPr>
              <a:t>apar de la 7 ani. Începem d</a:t>
            </a:r>
            <a:r>
              <a:rPr lang="en-US" sz="1500">
                <a:solidFill>
                  <a:schemeClr val="dk1"/>
                </a:solidFill>
                <a:latin typeface="Calibri"/>
                <a:ea typeface="Calibri"/>
                <a:cs typeface="Calibri"/>
                <a:sym typeface="Calibri"/>
              </a:rPr>
              <a:t>e atunci </a:t>
            </a:r>
            <a:r>
              <a:rPr b="0" i="0" lang="en-US" spc="0" sz="1500" u="none" cap="none" strike="noStrike">
                <a:solidFill>
                  <a:schemeClr val="dk1"/>
                </a:solidFill>
                <a:latin typeface="Calibri"/>
                <a:ea typeface="Calibri"/>
                <a:cs typeface="Calibri"/>
                <a:sym typeface="Calibri"/>
              </a:rPr>
              <a:t>și </a:t>
            </a:r>
            <a:r>
              <a:rPr lang="en-US" sz="1500">
                <a:solidFill>
                  <a:schemeClr val="dk1"/>
                </a:solidFill>
                <a:latin typeface="Calibri"/>
                <a:ea typeface="Calibri"/>
                <a:cs typeface="Calibri"/>
                <a:sym typeface="Calibri"/>
              </a:rPr>
              <a:t>oferim</a:t>
            </a:r>
            <a:r>
              <a:rPr b="0" i="0" lang="en-US" spc="0" sz="1500" u="none" cap="none" strike="noStrike">
                <a:solidFill>
                  <a:schemeClr val="dk1"/>
                </a:solidFill>
                <a:latin typeface="Calibri"/>
                <a:ea typeface="Calibri"/>
                <a:cs typeface="Calibri"/>
                <a:sym typeface="Calibri"/>
              </a:rPr>
              <a:t> mai mult sprijin acolo unde nevoia e mai mare.</a:t>
            </a:r>
            <a:endParaRPr b="0" i="0" spc="0" sz="1500" u="none" cap="none" strike="noStrike">
              <a:solidFill>
                <a:schemeClr val="dk1"/>
              </a:solidFill>
              <a:latin typeface="Calibri"/>
              <a:ea typeface="Calibri"/>
              <a:cs typeface="Calibri"/>
              <a:sym typeface="Calibri"/>
            </a:endParaRPr>
          </a:p>
        </p:txBody>
      </p:sp>
      <p:sp>
        <p:nvSpPr>
          <p:cNvPr id="843" name="Google Shape;843;p32"/>
          <p:cNvSpPr/>
          <p:nvPr/>
        </p:nvSpPr>
        <p:spPr>
          <a:xfrm>
            <a:off x="8065008" y="4078224"/>
            <a:ext cx="3456432" cy="208483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44" name="Google Shape;844;p32"/>
          <p:cNvSpPr/>
          <p:nvPr/>
        </p:nvSpPr>
        <p:spPr>
          <a:xfrm>
            <a:off x="8065008" y="4078224"/>
            <a:ext cx="3456432"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45" name="Google Shape;845;p32"/>
          <p:cNvSpPr/>
          <p:nvPr/>
        </p:nvSpPr>
        <p:spPr>
          <a:xfrm>
            <a:off x="8293608" y="4370832"/>
            <a:ext cx="402336" cy="402336"/>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46" name="Google Shape;846;p32"/>
          <p:cNvSpPr txBox="1"/>
          <p:nvPr/>
        </p:nvSpPr>
        <p:spPr>
          <a:xfrm>
            <a:off x="8293608" y="4370832"/>
            <a:ext cx="402336" cy="40233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600"/>
              <a:buFont typeface="Cambria"/>
              <a:buNone/>
            </a:pPr>
            <a:r>
              <a:rPr b="1" i="0" lang="en-US" spc="0" sz="1600" u="none" cap="none" strike="noStrike">
                <a:solidFill>
                  <a:schemeClr val="accent1"/>
                </a:solidFill>
                <a:latin typeface="Cambria"/>
                <a:ea typeface="Cambria"/>
                <a:cs typeface="Cambria"/>
                <a:sym typeface="Cambria"/>
              </a:rPr>
              <a:t>6</a:t>
            </a:r>
            <a:endParaRPr b="0" i="0" spc="0" sz="1600" u="none" cap="none" strike="noStrike">
              <a:solidFill>
                <a:schemeClr val="dk1"/>
              </a:solidFill>
              <a:latin typeface="Calibri"/>
              <a:ea typeface="Calibri"/>
              <a:cs typeface="Calibri"/>
              <a:sym typeface="Calibri"/>
            </a:endParaRPr>
          </a:p>
        </p:txBody>
      </p:sp>
      <p:sp>
        <p:nvSpPr>
          <p:cNvPr id="847" name="Google Shape;847;p32"/>
          <p:cNvSpPr txBox="1"/>
          <p:nvPr/>
        </p:nvSpPr>
        <p:spPr>
          <a:xfrm>
            <a:off x="8842248" y="4279392"/>
            <a:ext cx="2496312" cy="5852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700"/>
              <a:buFont typeface="Cambria"/>
              <a:buNone/>
            </a:pPr>
            <a:r>
              <a:rPr b="1" i="0" lang="en-US" spc="0" sz="1700" u="none" cap="none" strike="noStrike">
                <a:solidFill>
                  <a:schemeClr val="dk2"/>
                </a:solidFill>
                <a:latin typeface="Cambria"/>
                <a:ea typeface="Cambria"/>
                <a:cs typeface="Cambria"/>
                <a:sym typeface="Cambria"/>
              </a:rPr>
              <a:t>Digital, dar cu consilier</a:t>
            </a:r>
            <a:endParaRPr b="0" i="0" spc="0" sz="1700" u="none" cap="none" strike="noStrike">
              <a:solidFill>
                <a:schemeClr val="dk1"/>
              </a:solidFill>
              <a:latin typeface="Calibri"/>
              <a:ea typeface="Calibri"/>
              <a:cs typeface="Calibri"/>
              <a:sym typeface="Calibri"/>
            </a:endParaRPr>
          </a:p>
        </p:txBody>
      </p:sp>
      <p:sp>
        <p:nvSpPr>
          <p:cNvPr id="848" name="Google Shape;848;p32"/>
          <p:cNvSpPr txBox="1"/>
          <p:nvPr/>
        </p:nvSpPr>
        <p:spPr>
          <a:xfrm>
            <a:off x="8293608" y="4974336"/>
            <a:ext cx="3044952" cy="107899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500"/>
              <a:buFont typeface="Calibri"/>
              <a:buNone/>
            </a:pPr>
            <a:r>
              <a:rPr b="0" i="0" lang="en-US" spc="0" sz="1500" u="none" cap="none" strike="noStrike">
                <a:solidFill>
                  <a:schemeClr val="dk1"/>
                </a:solidFill>
                <a:latin typeface="Calibri"/>
                <a:ea typeface="Calibri"/>
                <a:cs typeface="Calibri"/>
                <a:sym typeface="Calibri"/>
              </a:rPr>
              <a:t>Intervențiile online au efecte promițătoare. Instrumentele digitale funcționează  mai bine când un consilier le însoțește.</a:t>
            </a:r>
            <a:endParaRPr b="0" i="0" spc="0" sz="1500" u="none" cap="none" strike="noStrike">
              <a:solidFill>
                <a:schemeClr val="dk1"/>
              </a:solidFill>
              <a:latin typeface="Calibri"/>
              <a:ea typeface="Calibri"/>
              <a:cs typeface="Calibri"/>
              <a:sym typeface="Calibri"/>
            </a:endParaRPr>
          </a:p>
        </p:txBody>
      </p:sp>
      <p:sp>
        <p:nvSpPr>
          <p:cNvPr id="849" name="Google Shape;849;p32"/>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Brown și Ryan Krane (2000); Whiston et al. (2003, 2017), Journal of Vocational Behavior; Langher et al. (2018); Wang, Li și Wang (2024), Frontiers in Psychology; Chambers et al. (2018), Drawing the Future; OCDE (2025), The State of Global Teenage Career Preparation; Yiğit, Uygun și Erus (2026), Journal of Career Assessment</a:t>
            </a:r>
            <a:endParaRPr sz="1000"/>
          </a:p>
        </p:txBody>
      </p:sp>
      <p:sp>
        <p:nvSpPr>
          <p:cNvPr id="850" name="Google Shape;850;p32"/>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33"/>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lang="en-US" sz="3300">
                <a:solidFill>
                  <a:schemeClr val="dk2"/>
                </a:solidFill>
              </a:rPr>
              <a:t>Politicile eficiente combină trei elemente</a:t>
            </a:r>
            <a:endParaRPr sz="3300"/>
          </a:p>
        </p:txBody>
      </p:sp>
      <p:sp>
        <p:nvSpPr>
          <p:cNvPr id="857" name="Google Shape;857;p33"/>
          <p:cNvSpPr/>
          <p:nvPr/>
        </p:nvSpPr>
        <p:spPr>
          <a:xfrm>
            <a:off x="685800" y="1783080"/>
            <a:ext cx="3429000" cy="42976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58" name="Google Shape;858;p33"/>
          <p:cNvSpPr/>
          <p:nvPr/>
        </p:nvSpPr>
        <p:spPr>
          <a:xfrm>
            <a:off x="685800" y="1783080"/>
            <a:ext cx="3429000" cy="77724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59" name="Google Shape;859;p33"/>
          <p:cNvSpPr txBox="1"/>
          <p:nvPr/>
        </p:nvSpPr>
        <p:spPr>
          <a:xfrm>
            <a:off x="914400" y="1783080"/>
            <a:ext cx="3063240" cy="7772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50" sz="1600" u="none" cap="none" strike="noStrike">
                <a:solidFill>
                  <a:schemeClr val="lt1"/>
                </a:solidFill>
                <a:latin typeface="Cambria"/>
                <a:ea typeface="Cambria"/>
                <a:cs typeface="Cambria"/>
                <a:sym typeface="Cambria"/>
              </a:rPr>
              <a:t>1  ACCES PE TOT PARCURSUL VIEȚII</a:t>
            </a:r>
            <a:endParaRPr b="0" i="0" spc="0" sz="1600" u="none" cap="none" strike="noStrike">
              <a:solidFill>
                <a:schemeClr val="dk1"/>
              </a:solidFill>
              <a:latin typeface="Cambria"/>
              <a:ea typeface="Cambria"/>
              <a:cs typeface="Cambria"/>
              <a:sym typeface="Cambria"/>
            </a:endParaRPr>
          </a:p>
        </p:txBody>
      </p:sp>
      <p:sp>
        <p:nvSpPr>
          <p:cNvPr id="860" name="Google Shape;860;p33"/>
          <p:cNvSpPr txBox="1"/>
          <p:nvPr/>
        </p:nvSpPr>
        <p:spPr>
          <a:xfrm>
            <a:off x="914400" y="2743200"/>
            <a:ext cx="2971800" cy="9601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1" i="0" lang="en-US" spc="0" sz="1700" u="none" cap="none" strike="noStrike">
                <a:solidFill>
                  <a:schemeClr val="dk2"/>
                </a:solidFill>
                <a:latin typeface="Cambria"/>
                <a:ea typeface="Cambria"/>
                <a:cs typeface="Cambria"/>
                <a:sym typeface="Cambria"/>
              </a:rPr>
              <a:t>Orientare pentru oricine, la orice vârstă, prin mai multe canale.</a:t>
            </a:r>
            <a:endParaRPr b="0" i="0" spc="0" sz="1700" u="none" cap="none" strike="noStrike">
              <a:solidFill>
                <a:schemeClr val="dk1"/>
              </a:solidFill>
              <a:latin typeface="Cambria"/>
              <a:ea typeface="Cambria"/>
              <a:cs typeface="Cambria"/>
              <a:sym typeface="Cambria"/>
            </a:endParaRPr>
          </a:p>
        </p:txBody>
      </p:sp>
      <p:sp>
        <p:nvSpPr>
          <p:cNvPr id="861" name="Google Shape;861;p33"/>
          <p:cNvSpPr txBox="1"/>
          <p:nvPr/>
        </p:nvSpPr>
        <p:spPr>
          <a:xfrm>
            <a:off x="914400" y="3822192"/>
            <a:ext cx="297180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1" i="0" lang="en-US" spc="150" sz="1200" u="none" cap="none" strike="noStrike">
                <a:solidFill>
                  <a:schemeClr val="accent6"/>
                </a:solidFill>
                <a:latin typeface="Cambria"/>
                <a:ea typeface="Cambria"/>
                <a:cs typeface="Cambria"/>
                <a:sym typeface="Cambria"/>
              </a:rPr>
              <a:t>CE  PRESUPUNE</a:t>
            </a:r>
            <a:endParaRPr b="0" i="0" spc="0" sz="1200" u="none" cap="none" strike="noStrike">
              <a:solidFill>
                <a:schemeClr val="dk1"/>
              </a:solidFill>
              <a:latin typeface="Cambria"/>
              <a:ea typeface="Cambria"/>
              <a:cs typeface="Cambria"/>
              <a:sym typeface="Cambria"/>
            </a:endParaRPr>
          </a:p>
        </p:txBody>
      </p:sp>
      <p:sp>
        <p:nvSpPr>
          <p:cNvPr id="862" name="Google Shape;862;p33"/>
          <p:cNvSpPr/>
          <p:nvPr/>
        </p:nvSpPr>
        <p:spPr>
          <a:xfrm>
            <a:off x="914400" y="4251960"/>
            <a:ext cx="128016" cy="12801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63" name="Google Shape;863;p33"/>
          <p:cNvSpPr txBox="1"/>
          <p:nvPr/>
        </p:nvSpPr>
        <p:spPr>
          <a:xfrm>
            <a:off x="1161288" y="4160520"/>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Începe din primii ani de școală, nu în ultimul an.</a:t>
            </a:r>
            <a:endParaRPr b="0" i="0" spc="0" sz="1500" u="none" cap="none" strike="noStrike">
              <a:solidFill>
                <a:schemeClr val="dk1"/>
              </a:solidFill>
              <a:latin typeface="Cambria"/>
              <a:ea typeface="Cambria"/>
              <a:cs typeface="Cambria"/>
              <a:sym typeface="Cambria"/>
            </a:endParaRPr>
          </a:p>
        </p:txBody>
      </p:sp>
      <p:sp>
        <p:nvSpPr>
          <p:cNvPr id="864" name="Google Shape;864;p33"/>
          <p:cNvSpPr/>
          <p:nvPr/>
        </p:nvSpPr>
        <p:spPr>
          <a:xfrm>
            <a:off x="914400" y="4873752"/>
            <a:ext cx="128016" cy="12801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65" name="Google Shape;865;p33"/>
          <p:cNvSpPr txBox="1"/>
          <p:nvPr/>
        </p:nvSpPr>
        <p:spPr>
          <a:xfrm>
            <a:off x="1161288" y="4782312"/>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Continuă la fiecare tranziție, inclusiv la adulți.</a:t>
            </a:r>
            <a:endParaRPr b="0" i="0" spc="0" sz="1500" u="none" cap="none" strike="noStrike">
              <a:solidFill>
                <a:schemeClr val="dk1"/>
              </a:solidFill>
              <a:latin typeface="Cambria"/>
              <a:ea typeface="Cambria"/>
              <a:cs typeface="Cambria"/>
              <a:sym typeface="Cambria"/>
            </a:endParaRPr>
          </a:p>
        </p:txBody>
      </p:sp>
      <p:sp>
        <p:nvSpPr>
          <p:cNvPr id="866" name="Google Shape;866;p33"/>
          <p:cNvSpPr/>
          <p:nvPr/>
        </p:nvSpPr>
        <p:spPr>
          <a:xfrm>
            <a:off x="914400" y="5495544"/>
            <a:ext cx="128016" cy="12801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67" name="Google Shape;867;p33"/>
          <p:cNvSpPr txBox="1"/>
          <p:nvPr/>
        </p:nvSpPr>
        <p:spPr>
          <a:xfrm>
            <a:off x="1161288" y="5404104"/>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Combină consilierea individuală, grupul și platformele digitale.</a:t>
            </a:r>
            <a:endParaRPr b="0" i="0" spc="0" sz="1500" u="none" cap="none" strike="noStrike">
              <a:solidFill>
                <a:schemeClr val="dk1"/>
              </a:solidFill>
              <a:latin typeface="Cambria"/>
              <a:ea typeface="Cambria"/>
              <a:cs typeface="Cambria"/>
              <a:sym typeface="Cambria"/>
            </a:endParaRPr>
          </a:p>
        </p:txBody>
      </p:sp>
      <p:sp>
        <p:nvSpPr>
          <p:cNvPr id="868" name="Google Shape;868;p33"/>
          <p:cNvSpPr/>
          <p:nvPr/>
        </p:nvSpPr>
        <p:spPr>
          <a:xfrm>
            <a:off x="4389120" y="1783080"/>
            <a:ext cx="3429000" cy="42976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69" name="Google Shape;869;p33"/>
          <p:cNvSpPr/>
          <p:nvPr/>
        </p:nvSpPr>
        <p:spPr>
          <a:xfrm>
            <a:off x="4389120" y="1783080"/>
            <a:ext cx="3429000" cy="77724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70" name="Google Shape;870;p33"/>
          <p:cNvSpPr txBox="1"/>
          <p:nvPr/>
        </p:nvSpPr>
        <p:spPr>
          <a:xfrm>
            <a:off x="4617720" y="1783080"/>
            <a:ext cx="3063240" cy="7772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50" sz="1600" u="none" cap="none" strike="noStrike">
                <a:solidFill>
                  <a:schemeClr val="dk2"/>
                </a:solidFill>
                <a:latin typeface="Cambria"/>
                <a:ea typeface="Cambria"/>
                <a:cs typeface="Cambria"/>
                <a:sym typeface="Cambria"/>
              </a:rPr>
              <a:t>2  SPRIJIN  STANDARDIZAT</a:t>
            </a:r>
            <a:endParaRPr b="0" i="0" spc="0" sz="1600" u="none" cap="none" strike="noStrike">
              <a:solidFill>
                <a:schemeClr val="dk1"/>
              </a:solidFill>
              <a:latin typeface="Cambria"/>
              <a:ea typeface="Cambria"/>
              <a:cs typeface="Cambria"/>
              <a:sym typeface="Cambria"/>
            </a:endParaRPr>
          </a:p>
        </p:txBody>
      </p:sp>
      <p:sp>
        <p:nvSpPr>
          <p:cNvPr id="871" name="Google Shape;871;p33"/>
          <p:cNvSpPr txBox="1"/>
          <p:nvPr/>
        </p:nvSpPr>
        <p:spPr>
          <a:xfrm>
            <a:off x="4617720" y="2743200"/>
            <a:ext cx="2971800" cy="9601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1" i="0" lang="en-US" spc="0" sz="1700" u="none" cap="none" strike="noStrike">
                <a:solidFill>
                  <a:schemeClr val="dk2"/>
                </a:solidFill>
                <a:latin typeface="Cambria"/>
                <a:ea typeface="Cambria"/>
                <a:cs typeface="Cambria"/>
                <a:sym typeface="Cambria"/>
              </a:rPr>
              <a:t>Aceleași repere de calitate pentru toți elevii și formare reală pentru adulții care îi ghidează.</a:t>
            </a:r>
            <a:endParaRPr b="0" i="0" spc="0" sz="1700" u="none" cap="none" strike="noStrike">
              <a:solidFill>
                <a:schemeClr val="dk1"/>
              </a:solidFill>
              <a:latin typeface="Cambria"/>
              <a:ea typeface="Cambria"/>
              <a:cs typeface="Cambria"/>
              <a:sym typeface="Cambria"/>
            </a:endParaRPr>
          </a:p>
        </p:txBody>
      </p:sp>
      <p:sp>
        <p:nvSpPr>
          <p:cNvPr id="872" name="Google Shape;872;p33"/>
          <p:cNvSpPr txBox="1"/>
          <p:nvPr/>
        </p:nvSpPr>
        <p:spPr>
          <a:xfrm>
            <a:off x="4617720" y="3822192"/>
            <a:ext cx="297180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1" i="0" lang="en-US" spc="150" sz="1200" u="none" cap="none" strike="noStrike">
                <a:solidFill>
                  <a:schemeClr val="accent6"/>
                </a:solidFill>
                <a:latin typeface="Cambria"/>
                <a:ea typeface="Cambria"/>
                <a:cs typeface="Cambria"/>
                <a:sym typeface="Cambria"/>
              </a:rPr>
              <a:t>CE  PRESUPUNE</a:t>
            </a:r>
            <a:endParaRPr b="0" i="0" spc="0" sz="1200" u="none" cap="none" strike="noStrike">
              <a:solidFill>
                <a:schemeClr val="dk1"/>
              </a:solidFill>
              <a:latin typeface="Cambria"/>
              <a:ea typeface="Cambria"/>
              <a:cs typeface="Cambria"/>
              <a:sym typeface="Cambria"/>
            </a:endParaRPr>
          </a:p>
        </p:txBody>
      </p:sp>
      <p:sp>
        <p:nvSpPr>
          <p:cNvPr id="873" name="Google Shape;873;p33"/>
          <p:cNvSpPr/>
          <p:nvPr/>
        </p:nvSpPr>
        <p:spPr>
          <a:xfrm>
            <a:off x="4617720" y="4251960"/>
            <a:ext cx="128016"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74" name="Google Shape;874;p33"/>
          <p:cNvSpPr txBox="1"/>
          <p:nvPr/>
        </p:nvSpPr>
        <p:spPr>
          <a:xfrm>
            <a:off x="4864608" y="4160520"/>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Repere clare despre ce primește fiecare elev.</a:t>
            </a:r>
            <a:endParaRPr b="0" i="0" spc="0" sz="1500" u="none" cap="none" strike="noStrike">
              <a:solidFill>
                <a:schemeClr val="dk1"/>
              </a:solidFill>
              <a:latin typeface="Cambria"/>
              <a:ea typeface="Cambria"/>
              <a:cs typeface="Cambria"/>
              <a:sym typeface="Cambria"/>
            </a:endParaRPr>
          </a:p>
        </p:txBody>
      </p:sp>
      <p:sp>
        <p:nvSpPr>
          <p:cNvPr id="875" name="Google Shape;875;p33"/>
          <p:cNvSpPr/>
          <p:nvPr/>
        </p:nvSpPr>
        <p:spPr>
          <a:xfrm>
            <a:off x="4617720" y="4873752"/>
            <a:ext cx="128016"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76" name="Google Shape;876;p33"/>
          <p:cNvSpPr txBox="1"/>
          <p:nvPr/>
        </p:nvSpPr>
        <p:spPr>
          <a:xfrm>
            <a:off x="4864608" y="4782312"/>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Consilieri și diriginți formați, sprijiniți și supervizați.</a:t>
            </a:r>
            <a:endParaRPr b="0" i="0" spc="0" sz="1500" u="none" cap="none" strike="noStrike">
              <a:solidFill>
                <a:schemeClr val="dk1"/>
              </a:solidFill>
              <a:latin typeface="Cambria"/>
              <a:ea typeface="Cambria"/>
              <a:cs typeface="Cambria"/>
              <a:sym typeface="Cambria"/>
            </a:endParaRPr>
          </a:p>
        </p:txBody>
      </p:sp>
      <p:sp>
        <p:nvSpPr>
          <p:cNvPr id="877" name="Google Shape;877;p33"/>
          <p:cNvSpPr/>
          <p:nvPr/>
        </p:nvSpPr>
        <p:spPr>
          <a:xfrm>
            <a:off x="4617720" y="5495544"/>
            <a:ext cx="128016" cy="128016"/>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78" name="Google Shape;878;p33"/>
          <p:cNvSpPr txBox="1"/>
          <p:nvPr/>
        </p:nvSpPr>
        <p:spPr>
          <a:xfrm>
            <a:off x="4864608" y="5404104"/>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Evaluarea rezultatelor, nu doar numărarea activităților.</a:t>
            </a:r>
            <a:endParaRPr b="0" i="0" spc="0" sz="1500" u="none" cap="none" strike="noStrike">
              <a:solidFill>
                <a:schemeClr val="dk1"/>
              </a:solidFill>
              <a:latin typeface="Cambria"/>
              <a:ea typeface="Cambria"/>
              <a:cs typeface="Cambria"/>
              <a:sym typeface="Cambria"/>
            </a:endParaRPr>
          </a:p>
        </p:txBody>
      </p:sp>
      <p:sp>
        <p:nvSpPr>
          <p:cNvPr id="879" name="Google Shape;879;p33"/>
          <p:cNvSpPr/>
          <p:nvPr/>
        </p:nvSpPr>
        <p:spPr>
          <a:xfrm>
            <a:off x="8092440" y="1783080"/>
            <a:ext cx="3429000" cy="429768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80" name="Google Shape;880;p33"/>
          <p:cNvSpPr/>
          <p:nvPr/>
        </p:nvSpPr>
        <p:spPr>
          <a:xfrm>
            <a:off x="8092440" y="1783080"/>
            <a:ext cx="3429000" cy="7772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81" name="Google Shape;881;p33"/>
          <p:cNvSpPr txBox="1"/>
          <p:nvPr/>
        </p:nvSpPr>
        <p:spPr>
          <a:xfrm>
            <a:off x="8321040" y="1783080"/>
            <a:ext cx="3063240" cy="7772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1" i="0" lang="en-US" spc="50" sz="1600" u="none" cap="none" strike="noStrike">
                <a:solidFill>
                  <a:schemeClr val="lt1"/>
                </a:solidFill>
                <a:latin typeface="Cambria"/>
                <a:ea typeface="Cambria"/>
                <a:cs typeface="Cambria"/>
                <a:sym typeface="Cambria"/>
              </a:rPr>
              <a:t>3  COORDONARE  STRATEGICĂ</a:t>
            </a:r>
            <a:endParaRPr b="0" i="0" spc="0" sz="1600" u="none" cap="none" strike="noStrike">
              <a:solidFill>
                <a:schemeClr val="dk1"/>
              </a:solidFill>
              <a:latin typeface="Cambria"/>
              <a:ea typeface="Cambria"/>
              <a:cs typeface="Cambria"/>
              <a:sym typeface="Cambria"/>
            </a:endParaRPr>
          </a:p>
        </p:txBody>
      </p:sp>
      <p:sp>
        <p:nvSpPr>
          <p:cNvPr id="882" name="Google Shape;882;p33"/>
          <p:cNvSpPr txBox="1"/>
          <p:nvPr/>
        </p:nvSpPr>
        <p:spPr>
          <a:xfrm>
            <a:off x="8321040" y="2743200"/>
            <a:ext cx="2971800" cy="9601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1" i="0" lang="en-US" spc="0" sz="1700" u="none" cap="none" strike="noStrike">
                <a:solidFill>
                  <a:schemeClr val="dk2"/>
                </a:solidFill>
                <a:latin typeface="Cambria"/>
                <a:ea typeface="Cambria"/>
                <a:cs typeface="Cambria"/>
                <a:sym typeface="Cambria"/>
              </a:rPr>
              <a:t>Educație, muncă, servicii sociale și angajatori, în aceeași strategie.</a:t>
            </a:r>
            <a:endParaRPr b="0" i="0" spc="0" sz="1700" u="none" cap="none" strike="noStrike">
              <a:solidFill>
                <a:schemeClr val="dk1"/>
              </a:solidFill>
              <a:latin typeface="Cambria"/>
              <a:ea typeface="Cambria"/>
              <a:cs typeface="Cambria"/>
              <a:sym typeface="Cambria"/>
            </a:endParaRPr>
          </a:p>
        </p:txBody>
      </p:sp>
      <p:sp>
        <p:nvSpPr>
          <p:cNvPr id="883" name="Google Shape;883;p33"/>
          <p:cNvSpPr txBox="1"/>
          <p:nvPr/>
        </p:nvSpPr>
        <p:spPr>
          <a:xfrm>
            <a:off x="8321040" y="3822192"/>
            <a:ext cx="297180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100"/>
              <a:buFont typeface="Calibri"/>
              <a:buNone/>
            </a:pPr>
            <a:r>
              <a:rPr b="1" i="0" lang="en-US" spc="150" sz="1200" u="none" cap="none" strike="noStrike">
                <a:solidFill>
                  <a:schemeClr val="accent6"/>
                </a:solidFill>
                <a:latin typeface="Cambria"/>
                <a:ea typeface="Cambria"/>
                <a:cs typeface="Cambria"/>
                <a:sym typeface="Cambria"/>
              </a:rPr>
              <a:t>CE  PRESUPUNE</a:t>
            </a:r>
            <a:endParaRPr b="0" i="0" spc="0" sz="1200" u="none" cap="none" strike="noStrike">
              <a:solidFill>
                <a:schemeClr val="dk1"/>
              </a:solidFill>
              <a:latin typeface="Cambria"/>
              <a:ea typeface="Cambria"/>
              <a:cs typeface="Cambria"/>
              <a:sym typeface="Cambria"/>
            </a:endParaRPr>
          </a:p>
        </p:txBody>
      </p:sp>
      <p:sp>
        <p:nvSpPr>
          <p:cNvPr id="884" name="Google Shape;884;p33"/>
          <p:cNvSpPr/>
          <p:nvPr/>
        </p:nvSpPr>
        <p:spPr>
          <a:xfrm>
            <a:off x="8321040" y="4251960"/>
            <a:ext cx="128016"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85" name="Google Shape;885;p33"/>
          <p:cNvSpPr txBox="1"/>
          <p:nvPr/>
        </p:nvSpPr>
        <p:spPr>
          <a:xfrm>
            <a:off x="8567928" y="4160520"/>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Școala colaborează cu familiile și cu comunitatea.</a:t>
            </a:r>
            <a:endParaRPr b="0" i="0" spc="0" sz="1500" u="none" cap="none" strike="noStrike">
              <a:solidFill>
                <a:schemeClr val="dk1"/>
              </a:solidFill>
              <a:latin typeface="Cambria"/>
              <a:ea typeface="Cambria"/>
              <a:cs typeface="Cambria"/>
              <a:sym typeface="Cambria"/>
            </a:endParaRPr>
          </a:p>
        </p:txBody>
      </p:sp>
      <p:sp>
        <p:nvSpPr>
          <p:cNvPr id="886" name="Google Shape;886;p33"/>
          <p:cNvSpPr/>
          <p:nvPr/>
        </p:nvSpPr>
        <p:spPr>
          <a:xfrm>
            <a:off x="8321040" y="4873752"/>
            <a:ext cx="128016"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87" name="Google Shape;887;p33"/>
          <p:cNvSpPr txBox="1"/>
          <p:nvPr/>
        </p:nvSpPr>
        <p:spPr>
          <a:xfrm>
            <a:off x="8567928" y="4782312"/>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Angajatorii și serviciile de ocupare sunt parteneri, nu invitați ocazionali.</a:t>
            </a:r>
            <a:endParaRPr b="0" i="0" spc="0" sz="1500" u="none" cap="none" strike="noStrike">
              <a:solidFill>
                <a:schemeClr val="dk1"/>
              </a:solidFill>
              <a:latin typeface="Cambria"/>
              <a:ea typeface="Cambria"/>
              <a:cs typeface="Cambria"/>
              <a:sym typeface="Cambria"/>
            </a:endParaRPr>
          </a:p>
        </p:txBody>
      </p:sp>
      <p:sp>
        <p:nvSpPr>
          <p:cNvPr id="888" name="Google Shape;888;p33"/>
          <p:cNvSpPr/>
          <p:nvPr/>
        </p:nvSpPr>
        <p:spPr>
          <a:xfrm>
            <a:off x="8321040" y="5495544"/>
            <a:ext cx="128016"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pc="0" sz="1500" u="none" cap="none" strike="noStrike">
              <a:solidFill>
                <a:srgbClr val="000000"/>
              </a:solidFill>
              <a:latin typeface="Cambria"/>
              <a:ea typeface="Cambria"/>
              <a:cs typeface="Cambria"/>
              <a:sym typeface="Cambria"/>
            </a:endParaRPr>
          </a:p>
        </p:txBody>
      </p:sp>
      <p:sp>
        <p:nvSpPr>
          <p:cNvPr id="889" name="Google Shape;889;p33"/>
          <p:cNvSpPr txBox="1"/>
          <p:nvPr/>
        </p:nvSpPr>
        <p:spPr>
          <a:xfrm>
            <a:off x="8567928" y="5404104"/>
            <a:ext cx="2743200" cy="58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400"/>
              <a:buFont typeface="Calibri"/>
              <a:buNone/>
            </a:pPr>
            <a:r>
              <a:rPr b="0" i="0" lang="en-US" spc="0" sz="1500" u="none" cap="none" strike="noStrike">
                <a:solidFill>
                  <a:schemeClr val="dk1"/>
                </a:solidFill>
                <a:latin typeface="Cambria"/>
                <a:ea typeface="Cambria"/>
                <a:cs typeface="Cambria"/>
                <a:sym typeface="Cambria"/>
              </a:rPr>
              <a:t>Obiective comune și informații comune despre traseele elevilor.</a:t>
            </a:r>
            <a:endParaRPr b="0" i="0" spc="0" sz="1500" u="none" cap="none" strike="noStrike">
              <a:solidFill>
                <a:schemeClr val="dk1"/>
              </a:solidFill>
              <a:latin typeface="Cambria"/>
              <a:ea typeface="Cambria"/>
              <a:cs typeface="Cambria"/>
              <a:sym typeface="Cambria"/>
            </a:endParaRPr>
          </a:p>
        </p:txBody>
      </p:sp>
      <p:sp>
        <p:nvSpPr>
          <p:cNvPr id="890" name="Google Shape;890;p33"/>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100">
                <a:solidFill>
                  <a:schemeClr val="accent6"/>
                </a:solidFill>
                <a:latin typeface="Cambria"/>
                <a:ea typeface="Cambria"/>
                <a:cs typeface="Cambria"/>
                <a:sym typeface="Cambria"/>
              </a:rPr>
              <a:t>Surse: Rezoluția Consiliului UE privind orientarea pe tot parcursul vieții; ELGPN — instrumente pentru politicile de orientare</a:t>
            </a:r>
            <a:endParaRPr sz="1100">
              <a:latin typeface="Cambria"/>
              <a:ea typeface="Cambria"/>
              <a:cs typeface="Cambria"/>
              <a:sym typeface="Cambria"/>
            </a:endParaRPr>
          </a:p>
        </p:txBody>
      </p:sp>
      <p:sp>
        <p:nvSpPr>
          <p:cNvPr id="891" name="Google Shape;891;p33"/>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100"/>
              <a:buNone/>
            </a:pPr>
            <a:fld id="{00000000-1234-1234-1234-123412341234}" type="slidenum">
              <a:rPr i="0" lang="en-US" sz="1100" u="none" cap="none" strike="noStrike">
                <a:solidFill>
                  <a:srgbClr val="5D6B82"/>
                </a:solidFill>
                <a:latin typeface="Cambria"/>
                <a:ea typeface="Cambria"/>
                <a:cs typeface="Cambria"/>
                <a:sym typeface="Cambria"/>
              </a:rPr>
              <a:t>‹#›</a:t>
            </a:fld>
            <a:endParaRPr i="0" sz="1100" u="none" cap="none" strike="noStrike">
              <a:solidFill>
                <a:srgbClr val="5D6B82"/>
              </a:solidFill>
              <a:latin typeface="Cambria"/>
              <a:ea typeface="Cambria"/>
              <a:cs typeface="Cambria"/>
              <a:sym typeface="Cambr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36"/>
          <p:cNvSpPr txBox="1"/>
          <p:nvPr>
            <p:ph type="title"/>
          </p:nvPr>
        </p:nvSpPr>
        <p:spPr>
          <a:xfrm>
            <a:off x="685800" y="1188720"/>
            <a:ext cx="5029200" cy="329184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4600"/>
              <a:buFont typeface="Cambria"/>
              <a:buNone/>
            </a:pPr>
            <a:r>
              <a:rPr b="1" lang="en-US" sz="4600">
                <a:solidFill>
                  <a:schemeClr val="lt1"/>
                </a:solidFill>
              </a:rPr>
              <a:t>Ce putem face noi, consilierii școlari?</a:t>
            </a:r>
            <a:endParaRPr sz="4600"/>
          </a:p>
        </p:txBody>
      </p:sp>
      <p:sp>
        <p:nvSpPr>
          <p:cNvPr id="898" name="Google Shape;898;p36"/>
          <p:cNvSpPr/>
          <p:nvPr/>
        </p:nvSpPr>
        <p:spPr>
          <a:xfrm>
            <a:off x="5897880" y="777240"/>
            <a:ext cx="1645920" cy="11887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99" name="Google Shape;899;p36"/>
          <p:cNvSpPr txBox="1"/>
          <p:nvPr/>
        </p:nvSpPr>
        <p:spPr>
          <a:xfrm>
            <a:off x="5897880" y="777240"/>
            <a:ext cx="1645920" cy="11887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100"/>
              <a:buFont typeface="Calibri"/>
              <a:buNone/>
            </a:pPr>
            <a:r>
              <a:rPr b="1" i="0" lang="en-US" spc="100" sz="1100" u="none" cap="none" strike="noStrike">
                <a:solidFill>
                  <a:schemeClr val="lt1"/>
                </a:solidFill>
                <a:latin typeface="Calibri"/>
                <a:ea typeface="Calibri"/>
                <a:cs typeface="Calibri"/>
                <a:sym typeface="Calibri"/>
              </a:rPr>
              <a:t>FUNDAȚIA</a:t>
            </a:r>
            <a:endParaRPr b="0" i="0" spc="0" sz="1100" u="none" cap="none" strike="noStrike">
              <a:solidFill>
                <a:schemeClr val="dk1"/>
              </a:solidFill>
              <a:latin typeface="Calibri"/>
              <a:ea typeface="Calibri"/>
              <a:cs typeface="Calibri"/>
              <a:sym typeface="Calibri"/>
            </a:endParaRPr>
          </a:p>
        </p:txBody>
      </p:sp>
      <p:sp>
        <p:nvSpPr>
          <p:cNvPr id="900" name="Google Shape;900;p36"/>
          <p:cNvSpPr/>
          <p:nvPr/>
        </p:nvSpPr>
        <p:spPr>
          <a:xfrm>
            <a:off x="5897880" y="2130552"/>
            <a:ext cx="1645920" cy="118872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01" name="Google Shape;901;p36"/>
          <p:cNvSpPr txBox="1"/>
          <p:nvPr/>
        </p:nvSpPr>
        <p:spPr>
          <a:xfrm>
            <a:off x="5897880" y="2130552"/>
            <a:ext cx="1645920" cy="11887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100"/>
              <a:buFont typeface="Calibri"/>
              <a:buNone/>
            </a:pPr>
            <a:r>
              <a:rPr b="1" i="0" lang="en-US" spc="100" sz="1100" u="none" cap="none" strike="noStrike">
                <a:solidFill>
                  <a:schemeClr val="dk2"/>
                </a:solidFill>
                <a:latin typeface="Calibri"/>
                <a:ea typeface="Calibri"/>
                <a:cs typeface="Calibri"/>
                <a:sym typeface="Calibri"/>
              </a:rPr>
              <a:t>SENS</a:t>
            </a:r>
            <a:endParaRPr b="0" i="0" spc="0" sz="1100" u="none" cap="none" strike="noStrike">
              <a:solidFill>
                <a:schemeClr val="dk1"/>
              </a:solidFill>
              <a:latin typeface="Calibri"/>
              <a:ea typeface="Calibri"/>
              <a:cs typeface="Calibri"/>
              <a:sym typeface="Calibri"/>
            </a:endParaRPr>
          </a:p>
        </p:txBody>
      </p:sp>
      <p:sp>
        <p:nvSpPr>
          <p:cNvPr id="902" name="Google Shape;902;p36"/>
          <p:cNvSpPr/>
          <p:nvPr/>
        </p:nvSpPr>
        <p:spPr>
          <a:xfrm>
            <a:off x="5897880" y="3483864"/>
            <a:ext cx="1645920" cy="76809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03" name="Google Shape;903;p36"/>
          <p:cNvSpPr txBox="1"/>
          <p:nvPr/>
        </p:nvSpPr>
        <p:spPr>
          <a:xfrm>
            <a:off x="5897880" y="3483864"/>
            <a:ext cx="1645920" cy="76809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100"/>
              <a:buFont typeface="Calibri"/>
              <a:buNone/>
            </a:pPr>
            <a:r>
              <a:rPr b="1" i="0" lang="en-US" spc="100" sz="1100" u="none" cap="none" strike="noStrike">
                <a:solidFill>
                  <a:schemeClr val="lt1"/>
                </a:solidFill>
                <a:latin typeface="Calibri"/>
                <a:ea typeface="Calibri"/>
                <a:cs typeface="Calibri"/>
                <a:sym typeface="Calibri"/>
              </a:rPr>
              <a:t>ADAPTABILITATE</a:t>
            </a:r>
            <a:endParaRPr b="0" i="0" spc="0" sz="1100" u="none" cap="none" strike="noStrike">
              <a:solidFill>
                <a:schemeClr val="dk1"/>
              </a:solidFill>
              <a:latin typeface="Calibri"/>
              <a:ea typeface="Calibri"/>
              <a:cs typeface="Calibri"/>
              <a:sym typeface="Calibri"/>
            </a:endParaRPr>
          </a:p>
        </p:txBody>
      </p:sp>
      <p:sp>
        <p:nvSpPr>
          <p:cNvPr id="904" name="Google Shape;904;p36"/>
          <p:cNvSpPr/>
          <p:nvPr/>
        </p:nvSpPr>
        <p:spPr>
          <a:xfrm>
            <a:off x="5897880" y="4416552"/>
            <a:ext cx="1645920" cy="118872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05" name="Google Shape;905;p36"/>
          <p:cNvSpPr txBox="1"/>
          <p:nvPr/>
        </p:nvSpPr>
        <p:spPr>
          <a:xfrm>
            <a:off x="5897880" y="4416552"/>
            <a:ext cx="1645920" cy="11887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100"/>
              <a:buFont typeface="Calibri"/>
              <a:buNone/>
            </a:pPr>
            <a:r>
              <a:rPr b="1" i="0" lang="en-US" spc="100" sz="1100" u="none" cap="none" strike="noStrike">
                <a:solidFill>
                  <a:schemeClr val="lt1"/>
                </a:solidFill>
                <a:latin typeface="Calibri"/>
                <a:ea typeface="Calibri"/>
                <a:cs typeface="Calibri"/>
                <a:sym typeface="Calibri"/>
              </a:rPr>
              <a:t>AUTOREGLARE</a:t>
            </a:r>
            <a:endParaRPr b="0" i="0" spc="0" sz="1100" u="none" cap="none" strike="noStrike">
              <a:solidFill>
                <a:schemeClr val="dk1"/>
              </a:solidFill>
              <a:latin typeface="Calibri"/>
              <a:ea typeface="Calibri"/>
              <a:cs typeface="Calibri"/>
              <a:sym typeface="Calibri"/>
            </a:endParaRPr>
          </a:p>
        </p:txBody>
      </p:sp>
      <p:sp>
        <p:nvSpPr>
          <p:cNvPr id="906" name="Google Shape;906;p36"/>
          <p:cNvSpPr/>
          <p:nvPr/>
        </p:nvSpPr>
        <p:spPr>
          <a:xfrm>
            <a:off x="5897880" y="5769864"/>
            <a:ext cx="1645920" cy="347472"/>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07" name="Google Shape;907;p36"/>
          <p:cNvSpPr txBox="1"/>
          <p:nvPr/>
        </p:nvSpPr>
        <p:spPr>
          <a:xfrm>
            <a:off x="5897880" y="5769864"/>
            <a:ext cx="164592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100"/>
              <a:buFont typeface="Calibri"/>
              <a:buNone/>
            </a:pPr>
            <a:r>
              <a:rPr b="1" i="0" lang="en-US" spc="100" sz="1100" u="none" cap="none" strike="noStrike">
                <a:solidFill>
                  <a:schemeClr val="dk2"/>
                </a:solidFill>
                <a:latin typeface="Calibri"/>
                <a:ea typeface="Calibri"/>
                <a:cs typeface="Calibri"/>
                <a:sym typeface="Calibri"/>
              </a:rPr>
              <a:t>SISTEMUL</a:t>
            </a:r>
            <a:endParaRPr b="0" i="0" spc="0" sz="1100" u="none" cap="none" strike="noStrike">
              <a:solidFill>
                <a:schemeClr val="dk1"/>
              </a:solidFill>
              <a:latin typeface="Calibri"/>
              <a:ea typeface="Calibri"/>
              <a:cs typeface="Calibri"/>
              <a:sym typeface="Calibri"/>
            </a:endParaRPr>
          </a:p>
        </p:txBody>
      </p:sp>
      <p:sp>
        <p:nvSpPr>
          <p:cNvPr id="908" name="Google Shape;908;p36"/>
          <p:cNvSpPr/>
          <p:nvPr/>
        </p:nvSpPr>
        <p:spPr>
          <a:xfrm>
            <a:off x="7699248" y="777240"/>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09" name="Google Shape;909;p36"/>
          <p:cNvSpPr txBox="1"/>
          <p:nvPr/>
        </p:nvSpPr>
        <p:spPr>
          <a:xfrm>
            <a:off x="7699248" y="777240"/>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1</a:t>
            </a:r>
            <a:endParaRPr b="0" i="0" spc="0" sz="1500" u="none" cap="none" strike="noStrike">
              <a:solidFill>
                <a:schemeClr val="dk1"/>
              </a:solidFill>
              <a:latin typeface="Calibri"/>
              <a:ea typeface="Calibri"/>
              <a:cs typeface="Calibri"/>
              <a:sym typeface="Calibri"/>
            </a:endParaRPr>
          </a:p>
        </p:txBody>
      </p:sp>
      <p:sp>
        <p:nvSpPr>
          <p:cNvPr id="910" name="Google Shape;910;p36"/>
          <p:cNvSpPr txBox="1"/>
          <p:nvPr/>
        </p:nvSpPr>
        <p:spPr>
          <a:xfrm>
            <a:off x="8183880" y="777240"/>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Începem cu noi</a:t>
            </a:r>
            <a:endParaRPr b="0" i="0" spc="0" sz="1500" u="none" cap="none" strike="noStrike">
              <a:solidFill>
                <a:schemeClr val="dk1"/>
              </a:solidFill>
              <a:latin typeface="Calibri"/>
              <a:ea typeface="Calibri"/>
              <a:cs typeface="Calibri"/>
              <a:sym typeface="Calibri"/>
            </a:endParaRPr>
          </a:p>
        </p:txBody>
      </p:sp>
      <p:sp>
        <p:nvSpPr>
          <p:cNvPr id="911" name="Google Shape;911;p36"/>
          <p:cNvSpPr/>
          <p:nvPr/>
        </p:nvSpPr>
        <p:spPr>
          <a:xfrm>
            <a:off x="7699248" y="1197864"/>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12" name="Google Shape;912;p36"/>
          <p:cNvSpPr txBox="1"/>
          <p:nvPr/>
        </p:nvSpPr>
        <p:spPr>
          <a:xfrm>
            <a:off x="7699248" y="1197864"/>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2</a:t>
            </a:r>
            <a:endParaRPr b="0" i="0" spc="0" sz="1500" u="none" cap="none" strike="noStrike">
              <a:solidFill>
                <a:schemeClr val="dk1"/>
              </a:solidFill>
              <a:latin typeface="Calibri"/>
              <a:ea typeface="Calibri"/>
              <a:cs typeface="Calibri"/>
              <a:sym typeface="Calibri"/>
            </a:endParaRPr>
          </a:p>
        </p:txBody>
      </p:sp>
      <p:sp>
        <p:nvSpPr>
          <p:cNvPr id="913" name="Google Shape;913;p36"/>
          <p:cNvSpPr txBox="1"/>
          <p:nvPr/>
        </p:nvSpPr>
        <p:spPr>
          <a:xfrm>
            <a:off x="8183880" y="1197864"/>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Suntem adultul care crede în ei</a:t>
            </a:r>
            <a:endParaRPr b="0" i="0" spc="0" sz="1500" u="none" cap="none" strike="noStrike">
              <a:solidFill>
                <a:schemeClr val="dk1"/>
              </a:solidFill>
              <a:latin typeface="Calibri"/>
              <a:ea typeface="Calibri"/>
              <a:cs typeface="Calibri"/>
              <a:sym typeface="Calibri"/>
            </a:endParaRPr>
          </a:p>
        </p:txBody>
      </p:sp>
      <p:sp>
        <p:nvSpPr>
          <p:cNvPr id="914" name="Google Shape;914;p36"/>
          <p:cNvSpPr/>
          <p:nvPr/>
        </p:nvSpPr>
        <p:spPr>
          <a:xfrm>
            <a:off x="7699248" y="1618488"/>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15" name="Google Shape;915;p36"/>
          <p:cNvSpPr txBox="1"/>
          <p:nvPr/>
        </p:nvSpPr>
        <p:spPr>
          <a:xfrm>
            <a:off x="7699248" y="1618488"/>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3</a:t>
            </a:r>
            <a:endParaRPr b="0" i="0" spc="0" sz="1500" u="none" cap="none" strike="noStrike">
              <a:solidFill>
                <a:schemeClr val="dk1"/>
              </a:solidFill>
              <a:latin typeface="Calibri"/>
              <a:ea typeface="Calibri"/>
              <a:cs typeface="Calibri"/>
              <a:sym typeface="Calibri"/>
            </a:endParaRPr>
          </a:p>
        </p:txBody>
      </p:sp>
      <p:sp>
        <p:nvSpPr>
          <p:cNvPr id="916" name="Google Shape;916;p36"/>
          <p:cNvSpPr txBox="1"/>
          <p:nvPr/>
        </p:nvSpPr>
        <p:spPr>
          <a:xfrm>
            <a:off x="8183880" y="1618488"/>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Construim fundația socio-emoțională</a:t>
            </a:r>
            <a:endParaRPr b="0" i="0" spc="0" sz="1500" u="none" cap="none" strike="noStrike">
              <a:solidFill>
                <a:schemeClr val="dk1"/>
              </a:solidFill>
              <a:latin typeface="Calibri"/>
              <a:ea typeface="Calibri"/>
              <a:cs typeface="Calibri"/>
              <a:sym typeface="Calibri"/>
            </a:endParaRPr>
          </a:p>
        </p:txBody>
      </p:sp>
      <p:sp>
        <p:nvSpPr>
          <p:cNvPr id="917" name="Google Shape;917;p36"/>
          <p:cNvSpPr/>
          <p:nvPr/>
        </p:nvSpPr>
        <p:spPr>
          <a:xfrm>
            <a:off x="7699248" y="2130552"/>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18" name="Google Shape;918;p36"/>
          <p:cNvSpPr txBox="1"/>
          <p:nvPr/>
        </p:nvSpPr>
        <p:spPr>
          <a:xfrm>
            <a:off x="7699248" y="2130552"/>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4</a:t>
            </a:r>
            <a:endParaRPr b="0" i="0" spc="0" sz="1500" u="none" cap="none" strike="noStrike">
              <a:solidFill>
                <a:schemeClr val="dk1"/>
              </a:solidFill>
              <a:latin typeface="Calibri"/>
              <a:ea typeface="Calibri"/>
              <a:cs typeface="Calibri"/>
              <a:sym typeface="Calibri"/>
            </a:endParaRPr>
          </a:p>
        </p:txBody>
      </p:sp>
      <p:sp>
        <p:nvSpPr>
          <p:cNvPr id="919" name="Google Shape;919;p36"/>
          <p:cNvSpPr txBox="1"/>
          <p:nvPr/>
        </p:nvSpPr>
        <p:spPr>
          <a:xfrm>
            <a:off x="8183880" y="2130552"/>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Legăm fiecare lecție de viața lor</a:t>
            </a:r>
            <a:endParaRPr b="0" i="0" spc="0" sz="1500" u="none" cap="none" strike="noStrike">
              <a:solidFill>
                <a:schemeClr val="dk1"/>
              </a:solidFill>
              <a:latin typeface="Calibri"/>
              <a:ea typeface="Calibri"/>
              <a:cs typeface="Calibri"/>
              <a:sym typeface="Calibri"/>
            </a:endParaRPr>
          </a:p>
        </p:txBody>
      </p:sp>
      <p:sp>
        <p:nvSpPr>
          <p:cNvPr id="920" name="Google Shape;920;p36"/>
          <p:cNvSpPr/>
          <p:nvPr/>
        </p:nvSpPr>
        <p:spPr>
          <a:xfrm>
            <a:off x="7699248" y="2551176"/>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21" name="Google Shape;921;p36"/>
          <p:cNvSpPr txBox="1"/>
          <p:nvPr/>
        </p:nvSpPr>
        <p:spPr>
          <a:xfrm>
            <a:off x="7699248" y="2551176"/>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5</a:t>
            </a:r>
            <a:endParaRPr b="0" i="0" spc="0" sz="1500" u="none" cap="none" strike="noStrike">
              <a:solidFill>
                <a:schemeClr val="dk1"/>
              </a:solidFill>
              <a:latin typeface="Calibri"/>
              <a:ea typeface="Calibri"/>
              <a:cs typeface="Calibri"/>
              <a:sym typeface="Calibri"/>
            </a:endParaRPr>
          </a:p>
        </p:txBody>
      </p:sp>
      <p:sp>
        <p:nvSpPr>
          <p:cNvPr id="922" name="Google Shape;922;p36"/>
          <p:cNvSpPr txBox="1"/>
          <p:nvPr/>
        </p:nvSpPr>
        <p:spPr>
          <a:xfrm>
            <a:off x="8183880" y="2551176"/>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Construim împreună „eul posibil”</a:t>
            </a:r>
            <a:endParaRPr b="0" i="0" spc="0" sz="1500" u="none" cap="none" strike="noStrike">
              <a:solidFill>
                <a:schemeClr val="dk1"/>
              </a:solidFill>
              <a:latin typeface="Calibri"/>
              <a:ea typeface="Calibri"/>
              <a:cs typeface="Calibri"/>
              <a:sym typeface="Calibri"/>
            </a:endParaRPr>
          </a:p>
        </p:txBody>
      </p:sp>
      <p:sp>
        <p:nvSpPr>
          <p:cNvPr id="923" name="Google Shape;923;p36"/>
          <p:cNvSpPr/>
          <p:nvPr/>
        </p:nvSpPr>
        <p:spPr>
          <a:xfrm>
            <a:off x="7699248" y="2971800"/>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24" name="Google Shape;924;p36"/>
          <p:cNvSpPr txBox="1"/>
          <p:nvPr/>
        </p:nvSpPr>
        <p:spPr>
          <a:xfrm>
            <a:off x="7699248" y="2971800"/>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6</a:t>
            </a:r>
            <a:endParaRPr b="0" i="0" spc="0" sz="1500" u="none" cap="none" strike="noStrike">
              <a:solidFill>
                <a:schemeClr val="dk1"/>
              </a:solidFill>
              <a:latin typeface="Calibri"/>
              <a:ea typeface="Calibri"/>
              <a:cs typeface="Calibri"/>
              <a:sym typeface="Calibri"/>
            </a:endParaRPr>
          </a:p>
        </p:txBody>
      </p:sp>
      <p:sp>
        <p:nvSpPr>
          <p:cNvPr id="925" name="Google Shape;925;p36"/>
          <p:cNvSpPr txBox="1"/>
          <p:nvPr/>
        </p:nvSpPr>
        <p:spPr>
          <a:xfrm>
            <a:off x="8183880" y="2971800"/>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Construim drumul spre aspirații</a:t>
            </a:r>
            <a:endParaRPr b="0" i="0" spc="0" sz="1500" u="none" cap="none" strike="noStrike">
              <a:solidFill>
                <a:schemeClr val="dk1"/>
              </a:solidFill>
              <a:latin typeface="Calibri"/>
              <a:ea typeface="Calibri"/>
              <a:cs typeface="Calibri"/>
              <a:sym typeface="Calibri"/>
            </a:endParaRPr>
          </a:p>
        </p:txBody>
      </p:sp>
      <p:sp>
        <p:nvSpPr>
          <p:cNvPr id="926" name="Google Shape;926;p36"/>
          <p:cNvSpPr/>
          <p:nvPr/>
        </p:nvSpPr>
        <p:spPr>
          <a:xfrm>
            <a:off x="7699248" y="3483864"/>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27" name="Google Shape;927;p36"/>
          <p:cNvSpPr txBox="1"/>
          <p:nvPr/>
        </p:nvSpPr>
        <p:spPr>
          <a:xfrm>
            <a:off x="7699248" y="3483864"/>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7</a:t>
            </a:r>
            <a:endParaRPr b="0" i="0" spc="0" sz="1500" u="none" cap="none" strike="noStrike">
              <a:solidFill>
                <a:schemeClr val="dk1"/>
              </a:solidFill>
              <a:latin typeface="Calibri"/>
              <a:ea typeface="Calibri"/>
              <a:cs typeface="Calibri"/>
              <a:sym typeface="Calibri"/>
            </a:endParaRPr>
          </a:p>
        </p:txBody>
      </p:sp>
      <p:sp>
        <p:nvSpPr>
          <p:cNvPr id="928" name="Google Shape;928;p36"/>
          <p:cNvSpPr txBox="1"/>
          <p:nvPr/>
        </p:nvSpPr>
        <p:spPr>
          <a:xfrm>
            <a:off x="8183880" y="3483864"/>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Aducem lumea muncii în școală</a:t>
            </a:r>
            <a:endParaRPr b="0" i="0" spc="0" sz="1500" u="none" cap="none" strike="noStrike">
              <a:solidFill>
                <a:schemeClr val="dk1"/>
              </a:solidFill>
              <a:latin typeface="Calibri"/>
              <a:ea typeface="Calibri"/>
              <a:cs typeface="Calibri"/>
              <a:sym typeface="Calibri"/>
            </a:endParaRPr>
          </a:p>
        </p:txBody>
      </p:sp>
      <p:sp>
        <p:nvSpPr>
          <p:cNvPr id="929" name="Google Shape;929;p36"/>
          <p:cNvSpPr/>
          <p:nvPr/>
        </p:nvSpPr>
        <p:spPr>
          <a:xfrm>
            <a:off x="7699248" y="3904488"/>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30" name="Google Shape;930;p36"/>
          <p:cNvSpPr txBox="1"/>
          <p:nvPr/>
        </p:nvSpPr>
        <p:spPr>
          <a:xfrm>
            <a:off x="7699248" y="3904488"/>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8</a:t>
            </a:r>
            <a:endParaRPr b="0" i="0" spc="0" sz="1500" u="none" cap="none" strike="noStrike">
              <a:solidFill>
                <a:schemeClr val="dk1"/>
              </a:solidFill>
              <a:latin typeface="Calibri"/>
              <a:ea typeface="Calibri"/>
              <a:cs typeface="Calibri"/>
              <a:sym typeface="Calibri"/>
            </a:endParaRPr>
          </a:p>
        </p:txBody>
      </p:sp>
      <p:sp>
        <p:nvSpPr>
          <p:cNvPr id="931" name="Google Shape;931;p36"/>
          <p:cNvSpPr txBox="1"/>
          <p:nvPr/>
        </p:nvSpPr>
        <p:spPr>
          <a:xfrm>
            <a:off x="8183880" y="3904488"/>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Facem loc greșelii și explorării</a:t>
            </a:r>
            <a:endParaRPr b="0" i="0" spc="0" sz="1500" u="none" cap="none" strike="noStrike">
              <a:solidFill>
                <a:schemeClr val="dk1"/>
              </a:solidFill>
              <a:latin typeface="Calibri"/>
              <a:ea typeface="Calibri"/>
              <a:cs typeface="Calibri"/>
              <a:sym typeface="Calibri"/>
            </a:endParaRPr>
          </a:p>
        </p:txBody>
      </p:sp>
      <p:sp>
        <p:nvSpPr>
          <p:cNvPr id="932" name="Google Shape;932;p36"/>
          <p:cNvSpPr/>
          <p:nvPr/>
        </p:nvSpPr>
        <p:spPr>
          <a:xfrm>
            <a:off x="7699248" y="4416552"/>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33" name="Google Shape;933;p36"/>
          <p:cNvSpPr txBox="1"/>
          <p:nvPr/>
        </p:nvSpPr>
        <p:spPr>
          <a:xfrm>
            <a:off x="7699248" y="4416552"/>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9</a:t>
            </a:r>
            <a:endParaRPr b="0" i="0" spc="0" sz="1500" u="none" cap="none" strike="noStrike">
              <a:solidFill>
                <a:schemeClr val="dk1"/>
              </a:solidFill>
              <a:latin typeface="Calibri"/>
              <a:ea typeface="Calibri"/>
              <a:cs typeface="Calibri"/>
              <a:sym typeface="Calibri"/>
            </a:endParaRPr>
          </a:p>
        </p:txBody>
      </p:sp>
      <p:sp>
        <p:nvSpPr>
          <p:cNvPr id="934" name="Google Shape;934;p36"/>
          <p:cNvSpPr txBox="1"/>
          <p:nvPr/>
        </p:nvSpPr>
        <p:spPr>
          <a:xfrm>
            <a:off x="8183880" y="4416552"/>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Predăm explicit cum se învață</a:t>
            </a:r>
            <a:endParaRPr b="0" i="0" spc="0" sz="1500" u="none" cap="none" strike="noStrike">
              <a:solidFill>
                <a:schemeClr val="dk1"/>
              </a:solidFill>
              <a:latin typeface="Calibri"/>
              <a:ea typeface="Calibri"/>
              <a:cs typeface="Calibri"/>
              <a:sym typeface="Calibri"/>
            </a:endParaRPr>
          </a:p>
        </p:txBody>
      </p:sp>
      <p:sp>
        <p:nvSpPr>
          <p:cNvPr id="935" name="Google Shape;935;p36"/>
          <p:cNvSpPr/>
          <p:nvPr/>
        </p:nvSpPr>
        <p:spPr>
          <a:xfrm>
            <a:off x="7699248" y="4837176"/>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36" name="Google Shape;936;p36"/>
          <p:cNvSpPr txBox="1"/>
          <p:nvPr/>
        </p:nvSpPr>
        <p:spPr>
          <a:xfrm>
            <a:off x="7699248" y="4837176"/>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10</a:t>
            </a:r>
            <a:endParaRPr b="0" i="0" spc="0" sz="1500" u="none" cap="none" strike="noStrike">
              <a:solidFill>
                <a:schemeClr val="dk1"/>
              </a:solidFill>
              <a:latin typeface="Calibri"/>
              <a:ea typeface="Calibri"/>
              <a:cs typeface="Calibri"/>
              <a:sym typeface="Calibri"/>
            </a:endParaRPr>
          </a:p>
        </p:txBody>
      </p:sp>
      <p:sp>
        <p:nvSpPr>
          <p:cNvPr id="937" name="Google Shape;937;p36"/>
          <p:cNvSpPr txBox="1"/>
          <p:nvPr/>
        </p:nvSpPr>
        <p:spPr>
          <a:xfrm>
            <a:off x="8183880" y="4837176"/>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Dăm feedback care construiește</a:t>
            </a:r>
            <a:endParaRPr b="0" i="0" spc="0" sz="1500" u="none" cap="none" strike="noStrike">
              <a:solidFill>
                <a:schemeClr val="dk1"/>
              </a:solidFill>
              <a:latin typeface="Calibri"/>
              <a:ea typeface="Calibri"/>
              <a:cs typeface="Calibri"/>
              <a:sym typeface="Calibri"/>
            </a:endParaRPr>
          </a:p>
        </p:txBody>
      </p:sp>
      <p:sp>
        <p:nvSpPr>
          <p:cNvPr id="938" name="Google Shape;938;p36"/>
          <p:cNvSpPr/>
          <p:nvPr/>
        </p:nvSpPr>
        <p:spPr>
          <a:xfrm>
            <a:off x="7699248" y="5257800"/>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39" name="Google Shape;939;p36"/>
          <p:cNvSpPr txBox="1"/>
          <p:nvPr/>
        </p:nvSpPr>
        <p:spPr>
          <a:xfrm>
            <a:off x="7699248" y="5257800"/>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11</a:t>
            </a:r>
            <a:endParaRPr b="0" i="0" spc="0" sz="1500" u="none" cap="none" strike="noStrike">
              <a:solidFill>
                <a:schemeClr val="dk1"/>
              </a:solidFill>
              <a:latin typeface="Calibri"/>
              <a:ea typeface="Calibri"/>
              <a:cs typeface="Calibri"/>
              <a:sym typeface="Calibri"/>
            </a:endParaRPr>
          </a:p>
        </p:txBody>
      </p:sp>
      <p:sp>
        <p:nvSpPr>
          <p:cNvPr id="940" name="Google Shape;940;p36"/>
          <p:cNvSpPr txBox="1"/>
          <p:nvPr/>
        </p:nvSpPr>
        <p:spPr>
          <a:xfrm>
            <a:off x="8183880" y="5257800"/>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AI-ul devine antrenor</a:t>
            </a:r>
            <a:endParaRPr b="0" i="0" spc="0" sz="1500" u="none" cap="none" strike="noStrike">
              <a:solidFill>
                <a:schemeClr val="dk1"/>
              </a:solidFill>
              <a:latin typeface="Calibri"/>
              <a:ea typeface="Calibri"/>
              <a:cs typeface="Calibri"/>
              <a:sym typeface="Calibri"/>
            </a:endParaRPr>
          </a:p>
        </p:txBody>
      </p:sp>
      <p:sp>
        <p:nvSpPr>
          <p:cNvPr id="941" name="Google Shape;941;p36"/>
          <p:cNvSpPr/>
          <p:nvPr/>
        </p:nvSpPr>
        <p:spPr>
          <a:xfrm>
            <a:off x="7699248" y="5769864"/>
            <a:ext cx="347472" cy="34747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2" name="Google Shape;942;p36"/>
          <p:cNvSpPr txBox="1"/>
          <p:nvPr/>
        </p:nvSpPr>
        <p:spPr>
          <a:xfrm>
            <a:off x="7699248" y="5769864"/>
            <a:ext cx="347472"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500"/>
              <a:buFont typeface="Cambria"/>
              <a:buNone/>
            </a:pPr>
            <a:r>
              <a:rPr b="1" i="0" lang="en-US" spc="0" sz="1500" u="none" cap="none" strike="noStrike">
                <a:solidFill>
                  <a:schemeClr val="dk2"/>
                </a:solidFill>
                <a:latin typeface="Cambria"/>
                <a:ea typeface="Cambria"/>
                <a:cs typeface="Cambria"/>
                <a:sym typeface="Cambria"/>
              </a:rPr>
              <a:t>12</a:t>
            </a:r>
            <a:endParaRPr b="0" i="0" spc="0" sz="1500" u="none" cap="none" strike="noStrike">
              <a:solidFill>
                <a:schemeClr val="dk1"/>
              </a:solidFill>
              <a:latin typeface="Calibri"/>
              <a:ea typeface="Calibri"/>
              <a:cs typeface="Calibri"/>
              <a:sym typeface="Calibri"/>
            </a:endParaRPr>
          </a:p>
        </p:txBody>
      </p:sp>
      <p:sp>
        <p:nvSpPr>
          <p:cNvPr id="943" name="Google Shape;943;p36"/>
          <p:cNvSpPr txBox="1"/>
          <p:nvPr/>
        </p:nvSpPr>
        <p:spPr>
          <a:xfrm>
            <a:off x="8183880" y="5769864"/>
            <a:ext cx="3383280"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500"/>
              <a:buFont typeface="Calibri"/>
              <a:buNone/>
            </a:pPr>
            <a:r>
              <a:rPr b="0" i="0" lang="en-US" spc="0" sz="1500" u="none" cap="none" strike="noStrike">
                <a:solidFill>
                  <a:schemeClr val="lt1"/>
                </a:solidFill>
                <a:latin typeface="Calibri"/>
                <a:ea typeface="Calibri"/>
                <a:cs typeface="Calibri"/>
                <a:sym typeface="Calibri"/>
              </a:rPr>
              <a:t>Facem din orientare un sistem</a:t>
            </a:r>
            <a:endParaRPr b="0" i="0" spc="0" sz="1500" u="none" cap="none" strike="noStrike">
              <a:solidFill>
                <a:schemeClr val="dk1"/>
              </a:solidFill>
              <a:latin typeface="Calibri"/>
              <a:ea typeface="Calibri"/>
              <a:cs typeface="Calibri"/>
              <a:sym typeface="Calibri"/>
            </a:endParaRPr>
          </a:p>
        </p:txBody>
      </p:sp>
      <p:sp>
        <p:nvSpPr>
          <p:cNvPr id="944" name="Google Shape;944;p36"/>
          <p:cNvSpPr/>
          <p:nvPr/>
        </p:nvSpPr>
        <p:spPr>
          <a:xfrm>
            <a:off x="685800" y="5513832"/>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5" name="Google Shape;945;p36"/>
          <p:cNvSpPr/>
          <p:nvPr/>
        </p:nvSpPr>
        <p:spPr>
          <a:xfrm>
            <a:off x="1124712" y="551383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6" name="Google Shape;946;p36"/>
          <p:cNvSpPr/>
          <p:nvPr/>
        </p:nvSpPr>
        <p:spPr>
          <a:xfrm>
            <a:off x="1124712" y="5074920"/>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7" name="Google Shape;947;p36"/>
          <p:cNvSpPr/>
          <p:nvPr/>
        </p:nvSpPr>
        <p:spPr>
          <a:xfrm>
            <a:off x="1563624" y="551383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8" name="Google Shape;948;p36"/>
          <p:cNvSpPr/>
          <p:nvPr/>
        </p:nvSpPr>
        <p:spPr>
          <a:xfrm>
            <a:off x="1563624" y="507492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9" name="Google Shape;949;p36"/>
          <p:cNvSpPr/>
          <p:nvPr/>
        </p:nvSpPr>
        <p:spPr>
          <a:xfrm>
            <a:off x="1563624" y="4636008"/>
            <a:ext cx="384048" cy="384048"/>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50" name="Google Shape;950;p36"/>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t/>
            </a:r>
            <a:endParaRPr sz="1000"/>
          </a:p>
        </p:txBody>
      </p:sp>
      <p:sp>
        <p:nvSpPr>
          <p:cNvPr id="951" name="Google Shape;951;p36"/>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37"/>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Font typeface="Cambria"/>
              <a:buNone/>
            </a:pPr>
            <a:r>
              <a:rPr b="1" lang="en-US" sz="3200">
                <a:solidFill>
                  <a:schemeClr val="lt1"/>
                </a:solidFill>
              </a:rPr>
              <a:t>Știm. Și totuși nu schimbăm.</a:t>
            </a:r>
            <a:endParaRPr sz="3200"/>
          </a:p>
        </p:txBody>
      </p:sp>
      <p:sp>
        <p:nvSpPr>
          <p:cNvPr id="958" name="Google Shape;958;p37"/>
          <p:cNvSpPr/>
          <p:nvPr/>
        </p:nvSpPr>
        <p:spPr>
          <a:xfrm>
            <a:off x="685800" y="1828800"/>
            <a:ext cx="5303520" cy="2057400"/>
          </a:xfrm>
          <a:prstGeom prst="rect">
            <a:avLst/>
          </a:prstGeom>
          <a:solidFill>
            <a:schemeClr val="accent4">
              <a:alpha val="4509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59" name="Google Shape;959;p37"/>
          <p:cNvSpPr txBox="1"/>
          <p:nvPr/>
        </p:nvSpPr>
        <p:spPr>
          <a:xfrm>
            <a:off x="1005840" y="1828800"/>
            <a:ext cx="4754880" cy="205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3200"/>
              <a:buFont typeface="Cambria"/>
              <a:buNone/>
            </a:pPr>
            <a:r>
              <a:rPr b="1" i="0" lang="en-US" spc="0" sz="3200" u="none" cap="none" strike="noStrike">
                <a:solidFill>
                  <a:schemeClr val="accent1"/>
                </a:solidFill>
                <a:latin typeface="Cambria"/>
                <a:ea typeface="Cambria"/>
                <a:cs typeface="Cambria"/>
                <a:sym typeface="Cambria"/>
              </a:rPr>
              <a:t>Motivația</a:t>
            </a:r>
            <a:endParaRPr b="0" i="0" spc="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2600"/>
              <a:buFont typeface="Calibri"/>
              <a:buNone/>
            </a:pPr>
            <a:r>
              <a:rPr b="0" i="0" lang="en-US" spc="0" sz="2600" u="none" cap="none" strike="noStrike">
                <a:solidFill>
                  <a:schemeClr val="lt1"/>
                </a:solidFill>
                <a:latin typeface="Calibri"/>
                <a:ea typeface="Calibri"/>
                <a:cs typeface="Calibri"/>
                <a:sym typeface="Calibri"/>
              </a:rPr>
              <a:t>generează intenții.</a:t>
            </a:r>
            <a:endParaRPr b="0" i="0" spc="0" sz="3200" u="none" cap="none" strike="noStrike">
              <a:solidFill>
                <a:schemeClr val="dk1"/>
              </a:solidFill>
              <a:latin typeface="Calibri"/>
              <a:ea typeface="Calibri"/>
              <a:cs typeface="Calibri"/>
              <a:sym typeface="Calibri"/>
            </a:endParaRPr>
          </a:p>
        </p:txBody>
      </p:sp>
      <p:sp>
        <p:nvSpPr>
          <p:cNvPr id="960" name="Google Shape;960;p37"/>
          <p:cNvSpPr/>
          <p:nvPr/>
        </p:nvSpPr>
        <p:spPr>
          <a:xfrm>
            <a:off x="6217920" y="1828800"/>
            <a:ext cx="5303520" cy="20574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61" name="Google Shape;961;p37"/>
          <p:cNvSpPr txBox="1"/>
          <p:nvPr/>
        </p:nvSpPr>
        <p:spPr>
          <a:xfrm>
            <a:off x="6537960" y="1828800"/>
            <a:ext cx="4754880" cy="205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3200"/>
              <a:buFont typeface="Cambria"/>
              <a:buNone/>
            </a:pPr>
            <a:r>
              <a:rPr b="1" i="0" lang="en-US" spc="0" sz="3200" u="none" cap="none" strike="noStrike">
                <a:solidFill>
                  <a:schemeClr val="dk2"/>
                </a:solidFill>
                <a:latin typeface="Cambria"/>
                <a:ea typeface="Cambria"/>
                <a:cs typeface="Cambria"/>
                <a:sym typeface="Cambria"/>
              </a:rPr>
              <a:t>Sistemele mici</a:t>
            </a:r>
            <a:endParaRPr b="0" i="0" spc="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2600"/>
              <a:buFont typeface="Calibri"/>
              <a:buNone/>
            </a:pPr>
            <a:r>
              <a:rPr b="0" i="0" lang="en-US" spc="0" sz="2600" u="none" cap="none" strike="noStrike">
                <a:solidFill>
                  <a:schemeClr val="dk2"/>
                </a:solidFill>
                <a:latin typeface="Calibri"/>
                <a:ea typeface="Calibri"/>
                <a:cs typeface="Calibri"/>
                <a:sym typeface="Calibri"/>
              </a:rPr>
              <a:t>generează comportamente durabile.</a:t>
            </a:r>
            <a:endParaRPr b="0" i="0" spc="0" sz="3200" u="none" cap="none" strike="noStrike">
              <a:solidFill>
                <a:schemeClr val="dk1"/>
              </a:solidFill>
              <a:latin typeface="Calibri"/>
              <a:ea typeface="Calibri"/>
              <a:cs typeface="Calibri"/>
              <a:sym typeface="Calibri"/>
            </a:endParaRPr>
          </a:p>
        </p:txBody>
      </p:sp>
      <p:sp>
        <p:nvSpPr>
          <p:cNvPr id="962" name="Google Shape;962;p37"/>
          <p:cNvSpPr txBox="1"/>
          <p:nvPr/>
        </p:nvSpPr>
        <p:spPr>
          <a:xfrm>
            <a:off x="685800" y="4160520"/>
            <a:ext cx="10835640" cy="6400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2400"/>
              <a:buFont typeface="Calibri"/>
              <a:buNone/>
            </a:pPr>
            <a:r>
              <a:rPr b="0" i="0" lang="en-US" spc="0" sz="2400" u="none" cap="none" strike="noStrike">
                <a:solidFill>
                  <a:schemeClr val="lt1"/>
                </a:solidFill>
                <a:latin typeface="Calibri"/>
                <a:ea typeface="Calibri"/>
                <a:cs typeface="Calibri"/>
                <a:sym typeface="Calibri"/>
              </a:rPr>
              <a:t>Intențiile devin acțiune doar în </a:t>
            </a:r>
            <a:r>
              <a:rPr b="1" i="0" lang="en-US" spc="0" sz="2400" u="none" cap="none" strike="noStrike">
                <a:solidFill>
                  <a:schemeClr val="accent1"/>
                </a:solidFill>
                <a:latin typeface="Calibri"/>
                <a:ea typeface="Calibri"/>
                <a:cs typeface="Calibri"/>
                <a:sym typeface="Calibri"/>
              </a:rPr>
              <a:t>aproximativ jumătate din cazuri</a:t>
            </a:r>
            <a:r>
              <a:rPr b="0" i="0" lang="en-US" spc="0" sz="2400" u="none" cap="none" strike="noStrike">
                <a:solidFill>
                  <a:schemeClr val="lt1"/>
                </a:solidFill>
                <a:latin typeface="Calibri"/>
                <a:ea typeface="Calibri"/>
                <a:cs typeface="Calibri"/>
                <a:sym typeface="Calibri"/>
              </a:rPr>
              <a:t>.</a:t>
            </a:r>
            <a:endParaRPr b="0" i="0" spc="0" sz="2400" u="none" cap="none" strike="noStrike">
              <a:solidFill>
                <a:schemeClr val="dk1"/>
              </a:solidFill>
              <a:latin typeface="Calibri"/>
              <a:ea typeface="Calibri"/>
              <a:cs typeface="Calibri"/>
              <a:sym typeface="Calibri"/>
            </a:endParaRPr>
          </a:p>
        </p:txBody>
      </p:sp>
      <p:sp>
        <p:nvSpPr>
          <p:cNvPr id="963" name="Google Shape;963;p37"/>
          <p:cNvSpPr txBox="1"/>
          <p:nvPr/>
        </p:nvSpPr>
        <p:spPr>
          <a:xfrm>
            <a:off x="685800" y="4983480"/>
            <a:ext cx="1083564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2600"/>
              <a:buFont typeface="Cambria"/>
              <a:buNone/>
            </a:pPr>
            <a:r>
              <a:rPr b="0" i="0" lang="en-US" spc="0" sz="2600" u="none" cap="none" strike="noStrike">
                <a:solidFill>
                  <a:schemeClr val="accent5"/>
                </a:solidFill>
                <a:latin typeface="Cambria"/>
                <a:ea typeface="Cambria"/>
                <a:cs typeface="Cambria"/>
                <a:sym typeface="Cambria"/>
              </a:rPr>
              <a:t>„Fiecare comportament este un vot pentru persoana care devenim.”</a:t>
            </a:r>
            <a:endParaRPr b="0" i="0" spc="0" sz="2600" u="none" cap="none" strike="noStrike">
              <a:solidFill>
                <a:schemeClr val="dk1"/>
              </a:solidFill>
              <a:latin typeface="Calibri"/>
              <a:ea typeface="Calibri"/>
              <a:cs typeface="Calibri"/>
              <a:sym typeface="Calibri"/>
            </a:endParaRPr>
          </a:p>
        </p:txBody>
      </p:sp>
      <p:sp>
        <p:nvSpPr>
          <p:cNvPr id="964" name="Google Shape;964;p37"/>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rPr lang="en-US" sz="1000">
                <a:solidFill>
                  <a:schemeClr val="accent5"/>
                </a:solidFill>
              </a:rPr>
              <a:t>Surse: Sheeran și Webb (2016), Social and Personality Psychology Compass; după James Clear (2018), Atomic Habits</a:t>
            </a:r>
            <a:endParaRPr sz="1000"/>
          </a:p>
        </p:txBody>
      </p:sp>
      <p:sp>
        <p:nvSpPr>
          <p:cNvPr id="965" name="Google Shape;965;p37"/>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38"/>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1</a:t>
            </a:r>
            <a:endParaRPr sz="12000"/>
          </a:p>
        </p:txBody>
      </p:sp>
      <p:sp>
        <p:nvSpPr>
          <p:cNvPr id="972" name="Google Shape;972;p38"/>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200"/>
              <a:buFont typeface="Calibri"/>
              <a:buNone/>
            </a:pPr>
            <a:r>
              <a:rPr b="1" i="0" lang="en-US" spc="200" sz="1200" u="none" cap="none" strike="noStrike">
                <a:solidFill>
                  <a:schemeClr val="accent5"/>
                </a:solidFill>
                <a:latin typeface="Calibri"/>
                <a:ea typeface="Calibri"/>
                <a:cs typeface="Calibri"/>
                <a:sym typeface="Calibri"/>
              </a:rPr>
              <a:t>FUNDAȚIA</a:t>
            </a:r>
            <a:endParaRPr b="0" i="0" spc="0" sz="1200" u="none" cap="none" strike="noStrike">
              <a:solidFill>
                <a:schemeClr val="dk1"/>
              </a:solidFill>
              <a:latin typeface="Calibri"/>
              <a:ea typeface="Calibri"/>
              <a:cs typeface="Calibri"/>
              <a:sym typeface="Calibri"/>
            </a:endParaRPr>
          </a:p>
        </p:txBody>
      </p:sp>
      <p:sp>
        <p:nvSpPr>
          <p:cNvPr id="973" name="Google Shape;973;p38"/>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ÎNCEPEM CU NOI</a:t>
            </a:r>
            <a:endParaRPr sz="4000"/>
          </a:p>
        </p:txBody>
      </p:sp>
      <p:sp>
        <p:nvSpPr>
          <p:cNvPr id="974" name="Google Shape;974;p38"/>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Autoreglarea se modelează. La fel și stresul.</a:t>
            </a:r>
            <a:endParaRPr sz="2800"/>
          </a:p>
        </p:txBody>
      </p:sp>
      <p:sp>
        <p:nvSpPr>
          <p:cNvPr id="975" name="Google Shape;975;p38"/>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Jennings et al. (2017), Journal of Educational Psychology — studiu randomizat, programul CARE</a:t>
            </a:r>
            <a:endParaRPr sz="1000"/>
          </a:p>
        </p:txBody>
      </p:sp>
      <p:sp>
        <p:nvSpPr>
          <p:cNvPr id="976" name="Google Shape;976;p38"/>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39"/>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2</a:t>
            </a:r>
            <a:endParaRPr sz="12000"/>
          </a:p>
        </p:txBody>
      </p:sp>
      <p:sp>
        <p:nvSpPr>
          <p:cNvPr id="983" name="Google Shape;983;p39"/>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200"/>
              <a:buFont typeface="Calibri"/>
              <a:buNone/>
            </a:pPr>
            <a:r>
              <a:rPr b="1" i="0" lang="en-US" spc="200" sz="1200" u="none" cap="none" strike="noStrike">
                <a:solidFill>
                  <a:schemeClr val="accent5"/>
                </a:solidFill>
                <a:latin typeface="Calibri"/>
                <a:ea typeface="Calibri"/>
                <a:cs typeface="Calibri"/>
                <a:sym typeface="Calibri"/>
              </a:rPr>
              <a:t>FUNDAȚIA</a:t>
            </a:r>
            <a:endParaRPr b="0" i="0" spc="0" sz="1200" u="none" cap="none" strike="noStrike">
              <a:solidFill>
                <a:schemeClr val="dk1"/>
              </a:solidFill>
              <a:latin typeface="Calibri"/>
              <a:ea typeface="Calibri"/>
              <a:cs typeface="Calibri"/>
              <a:sym typeface="Calibri"/>
            </a:endParaRPr>
          </a:p>
        </p:txBody>
      </p:sp>
      <p:sp>
        <p:nvSpPr>
          <p:cNvPr id="984" name="Google Shape;984;p39"/>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SUNTEM ADULTUL</a:t>
            </a:r>
            <a:endParaRPr sz="4000"/>
          </a:p>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CARE CREDE ÎN EI</a:t>
            </a:r>
            <a:endParaRPr sz="4000"/>
          </a:p>
        </p:txBody>
      </p:sp>
      <p:sp>
        <p:nvSpPr>
          <p:cNvPr id="985" name="Google Shape;985;p39"/>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Un singur adult poate schimba o traiectorie.</a:t>
            </a:r>
            <a:endParaRPr sz="2800"/>
          </a:p>
        </p:txBody>
      </p:sp>
      <p:sp>
        <p:nvSpPr>
          <p:cNvPr id="986" name="Google Shape;986;p39"/>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Gallup-Purdue Index (2014), peste 30.000 de absolvenți; Deloitte, Gen Z and Millennial Survey 2025; Milot-Lapointe, Le Corff și Arifoulline (2021), Journal of Career Assessment</a:t>
            </a:r>
            <a:endParaRPr sz="1000"/>
          </a:p>
        </p:txBody>
      </p:sp>
      <p:sp>
        <p:nvSpPr>
          <p:cNvPr id="987" name="Google Shape;987;p39"/>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40"/>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3</a:t>
            </a:r>
            <a:endParaRPr sz="12000"/>
          </a:p>
        </p:txBody>
      </p:sp>
      <p:sp>
        <p:nvSpPr>
          <p:cNvPr id="994" name="Google Shape;994;p40"/>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200"/>
              <a:buFont typeface="Calibri"/>
              <a:buNone/>
            </a:pPr>
            <a:r>
              <a:rPr b="1" i="0" lang="en-US" spc="200" sz="1200" u="none" cap="none" strike="noStrike">
                <a:solidFill>
                  <a:schemeClr val="accent5"/>
                </a:solidFill>
                <a:latin typeface="Calibri"/>
                <a:ea typeface="Calibri"/>
                <a:cs typeface="Calibri"/>
                <a:sym typeface="Calibri"/>
              </a:rPr>
              <a:t>FUNDAȚIA</a:t>
            </a:r>
            <a:endParaRPr b="0" i="0" spc="0" sz="1200" u="none" cap="none" strike="noStrike">
              <a:solidFill>
                <a:schemeClr val="dk1"/>
              </a:solidFill>
              <a:latin typeface="Calibri"/>
              <a:ea typeface="Calibri"/>
              <a:cs typeface="Calibri"/>
              <a:sym typeface="Calibri"/>
            </a:endParaRPr>
          </a:p>
        </p:txBody>
      </p:sp>
      <p:sp>
        <p:nvSpPr>
          <p:cNvPr id="995" name="Google Shape;995;p40"/>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CONSTRUIM FUNDAȚIA</a:t>
            </a:r>
            <a:endParaRPr sz="4000"/>
          </a:p>
          <a:p>
            <a:pPr indent="0" lvl="0" marL="0" rtl="0" algn="l">
              <a:lnSpc>
                <a:spcPct val="100000"/>
              </a:lnSpc>
              <a:spcBef>
                <a:spcPts val="0"/>
              </a:spcBef>
              <a:spcAft>
                <a:spcPts val="0"/>
              </a:spcAft>
              <a:buClr>
                <a:schemeClr val="dk2"/>
              </a:buClr>
              <a:buSzPts val="4000"/>
              <a:buFont typeface="Cambria"/>
              <a:buNone/>
            </a:pPr>
            <a:r>
              <a:rPr lang="en-US"/>
              <a:t>AUTOCUNOASTERII</a:t>
            </a:r>
            <a:endParaRPr sz="4000"/>
          </a:p>
        </p:txBody>
      </p:sp>
      <p:sp>
        <p:nvSpPr>
          <p:cNvPr id="996" name="Google Shape;996;p40"/>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t/>
            </a:r>
            <a:endParaRPr sz="2800"/>
          </a:p>
        </p:txBody>
      </p:sp>
      <p:sp>
        <p:nvSpPr>
          <p:cNvPr id="997" name="Google Shape;997;p40"/>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Cipriano et al. (2023), Child Development — meta-analiză, 424 de studii din 53 de țări; Durlak et al. (2011), Child Development — 213 programe</a:t>
            </a:r>
            <a:endParaRPr sz="1000"/>
          </a:p>
        </p:txBody>
      </p:sp>
      <p:sp>
        <p:nvSpPr>
          <p:cNvPr id="998" name="Google Shape;998;p40"/>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A541"/>
        </a:solidFill>
      </p:bgPr>
    </p:bg>
    <p:spTree>
      <p:nvGrpSpPr>
        <p:cNvPr id="1003" name="Shape 1003"/>
        <p:cNvGrpSpPr/>
        <p:nvPr/>
      </p:nvGrpSpPr>
      <p:grpSpPr>
        <a:xfrm>
          <a:off x="0" y="0"/>
          <a:ext cx="0" cy="0"/>
          <a:chOff x="0" y="0"/>
          <a:chExt cx="0" cy="0"/>
        </a:xfrm>
      </p:grpSpPr>
      <p:pic>
        <p:nvPicPr>
          <p:cNvPr descr="SENS" id="1004" name="Google Shape;1004;p41"/>
          <p:cNvPicPr preferRelativeResize="0"/>
          <p:nvPr/>
        </p:nvPicPr>
        <p:blipFill rotWithShape="1">
          <a:blip r:embed="rId3">
            <a:alphaModFix/>
          </a:blip>
          <a:srcRect b="0" l="0" r="0" t="0"/>
          <a:stretch/>
        </p:blipFill>
        <p:spPr>
          <a:xfrm>
            <a:off x="685800" y="1051560"/>
            <a:ext cx="685800" cy="685800"/>
          </a:xfrm>
          <a:prstGeom prst="rect">
            <a:avLst/>
          </a:prstGeom>
          <a:noFill/>
          <a:ln>
            <a:noFill/>
          </a:ln>
        </p:spPr>
      </p:pic>
      <p:sp>
        <p:nvSpPr>
          <p:cNvPr id="1005" name="Google Shape;1005;p41"/>
          <p:cNvSpPr txBox="1"/>
          <p:nvPr/>
        </p:nvSpPr>
        <p:spPr>
          <a:xfrm>
            <a:off x="1600200" y="1051560"/>
            <a:ext cx="73152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800"/>
              <a:buFont typeface="Calibri"/>
              <a:buNone/>
            </a:pPr>
            <a:r>
              <a:rPr b="1" i="0" lang="en-US" spc="300" sz="2400" u="none" cap="none" strike="noStrike">
                <a:solidFill>
                  <a:srgbClr val="13213C"/>
                </a:solidFill>
                <a:latin typeface="Calibri"/>
                <a:ea typeface="Calibri"/>
                <a:cs typeface="Calibri"/>
                <a:sym typeface="Calibri"/>
              </a:rPr>
              <a:t>SENS</a:t>
            </a:r>
            <a:endParaRPr b="0" i="0" spc="0" sz="1800" u="none" cap="none" strike="noStrike">
              <a:solidFill>
                <a:schemeClr val="dk1"/>
              </a:solidFill>
              <a:latin typeface="Calibri"/>
              <a:ea typeface="Calibri"/>
              <a:cs typeface="Calibri"/>
              <a:sym typeface="Calibri"/>
            </a:endParaRPr>
          </a:p>
        </p:txBody>
      </p:sp>
      <p:sp>
        <p:nvSpPr>
          <p:cNvPr id="1006" name="Google Shape;1006;p41"/>
          <p:cNvSpPr txBox="1"/>
          <p:nvPr/>
        </p:nvSpPr>
        <p:spPr>
          <a:xfrm>
            <a:off x="685800" y="2606040"/>
            <a:ext cx="9509760" cy="3108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2200"/>
              <a:buFont typeface="Cambria"/>
              <a:buNone/>
            </a:pPr>
            <a:r>
              <a:rPr b="1" i="0" lang="en-US" spc="0" sz="4800" u="none" cap="none" strike="noStrike">
                <a:solidFill>
                  <a:srgbClr val="13213C"/>
                </a:solidFill>
                <a:latin typeface="Cambria"/>
                <a:ea typeface="Cambria"/>
                <a:cs typeface="Cambria"/>
                <a:sym typeface="Cambria"/>
              </a:rPr>
              <a:t>Nu-l întrebați pe elev ce vrea să devină până nu l-ați ajutat să afle ce contează pentru el.</a:t>
            </a:r>
            <a:endParaRPr b="0" i="0" spc="0" sz="2200" u="none" cap="none" strike="noStrike">
              <a:solidFill>
                <a:schemeClr val="dk1"/>
              </a:solidFill>
              <a:latin typeface="Calibri"/>
              <a:ea typeface="Calibri"/>
              <a:cs typeface="Calibri"/>
              <a:sym typeface="Calibri"/>
            </a:endParaRPr>
          </a:p>
        </p:txBody>
      </p:sp>
      <p:sp>
        <p:nvSpPr>
          <p:cNvPr id="1007" name="Google Shape;1007;p41"/>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13213C"/>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
        <p:nvSpPr>
          <p:cNvPr id="1008" name="Google Shape;1008;p41"/>
          <p:cNvSpPr/>
          <p:nvPr/>
        </p:nvSpPr>
        <p:spPr>
          <a:xfrm>
            <a:off x="685800" y="2240280"/>
            <a:ext cx="1188720" cy="82296"/>
          </a:xfrm>
          <a:prstGeom prst="rect">
            <a:avLst/>
          </a:prstGeom>
          <a:solidFill>
            <a:srgbClr val="1321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09" name="Google Shape;1009;p41"/>
          <p:cNvSpPr/>
          <p:nvPr/>
        </p:nvSpPr>
        <p:spPr>
          <a:xfrm>
            <a:off x="10259568" y="5513832"/>
            <a:ext cx="384048" cy="384048"/>
          </a:xfrm>
          <a:prstGeom prst="rect">
            <a:avLst/>
          </a:prstGeom>
          <a:solidFill>
            <a:srgbClr val="13213C">
              <a:alpha val="2196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10" name="Google Shape;1010;p41"/>
          <p:cNvSpPr/>
          <p:nvPr/>
        </p:nvSpPr>
        <p:spPr>
          <a:xfrm>
            <a:off x="10698480" y="5513832"/>
            <a:ext cx="384048" cy="384048"/>
          </a:xfrm>
          <a:prstGeom prst="rect">
            <a:avLst/>
          </a:prstGeom>
          <a:solidFill>
            <a:srgbClr val="13213C">
              <a:alpha val="2196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11" name="Google Shape;1011;p41"/>
          <p:cNvSpPr/>
          <p:nvPr/>
        </p:nvSpPr>
        <p:spPr>
          <a:xfrm>
            <a:off x="10698480" y="5074920"/>
            <a:ext cx="384048" cy="384048"/>
          </a:xfrm>
          <a:prstGeom prst="rect">
            <a:avLst/>
          </a:prstGeom>
          <a:solidFill>
            <a:srgbClr val="13213C">
              <a:alpha val="2196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12" name="Google Shape;1012;p41"/>
          <p:cNvSpPr/>
          <p:nvPr/>
        </p:nvSpPr>
        <p:spPr>
          <a:xfrm>
            <a:off x="11137392" y="5513832"/>
            <a:ext cx="384048" cy="384048"/>
          </a:xfrm>
          <a:prstGeom prst="rect">
            <a:avLst/>
          </a:prstGeom>
          <a:solidFill>
            <a:srgbClr val="13213C">
              <a:alpha val="2196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13" name="Google Shape;1013;p41"/>
          <p:cNvSpPr/>
          <p:nvPr/>
        </p:nvSpPr>
        <p:spPr>
          <a:xfrm>
            <a:off x="11137392" y="5074920"/>
            <a:ext cx="384048" cy="384048"/>
          </a:xfrm>
          <a:prstGeom prst="rect">
            <a:avLst/>
          </a:prstGeom>
          <a:solidFill>
            <a:srgbClr val="13213C">
              <a:alpha val="2196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14" name="Google Shape;1014;p41"/>
          <p:cNvSpPr/>
          <p:nvPr/>
        </p:nvSpPr>
        <p:spPr>
          <a:xfrm>
            <a:off x="11137392" y="4636008"/>
            <a:ext cx="384048" cy="38404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42"/>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4</a:t>
            </a:r>
            <a:endParaRPr sz="12000"/>
          </a:p>
        </p:txBody>
      </p:sp>
      <p:sp>
        <p:nvSpPr>
          <p:cNvPr id="1021" name="Google Shape;1021;p42"/>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200"/>
              <a:buFont typeface="Calibri"/>
              <a:buNone/>
            </a:pPr>
            <a:r>
              <a:rPr b="1" i="0" lang="en-US" spc="200" sz="1200" u="none" cap="none" strike="noStrike">
                <a:solidFill>
                  <a:schemeClr val="accent1"/>
                </a:solidFill>
                <a:latin typeface="Calibri"/>
                <a:ea typeface="Calibri"/>
                <a:cs typeface="Calibri"/>
                <a:sym typeface="Calibri"/>
              </a:rPr>
              <a:t>SENS</a:t>
            </a:r>
            <a:endParaRPr b="0" i="0" spc="0" sz="1200" u="none" cap="none" strike="noStrike">
              <a:solidFill>
                <a:schemeClr val="dk1"/>
              </a:solidFill>
              <a:latin typeface="Calibri"/>
              <a:ea typeface="Calibri"/>
              <a:cs typeface="Calibri"/>
              <a:sym typeface="Calibri"/>
            </a:endParaRPr>
          </a:p>
        </p:txBody>
      </p:sp>
      <p:sp>
        <p:nvSpPr>
          <p:cNvPr id="1022" name="Google Shape;1022;p42"/>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FIECARE LECȚIE = CONEXIUNE</a:t>
            </a:r>
            <a:endParaRPr sz="4000"/>
          </a:p>
          <a:p>
            <a:pPr indent="0" lvl="0" marL="0" rtl="0" algn="l">
              <a:lnSpc>
                <a:spcPct val="100000"/>
              </a:lnSpc>
              <a:spcBef>
                <a:spcPts val="0"/>
              </a:spcBef>
              <a:spcAft>
                <a:spcPts val="0"/>
              </a:spcAft>
              <a:buClr>
                <a:schemeClr val="dk2"/>
              </a:buClr>
              <a:buSzPts val="4000"/>
              <a:buFont typeface="Cambria"/>
              <a:buNone/>
            </a:pPr>
            <a:r>
              <a:rPr lang="en-US"/>
              <a:t>CU</a:t>
            </a:r>
            <a:r>
              <a:rPr b="1" lang="en-US" sz="4000">
                <a:solidFill>
                  <a:schemeClr val="dk2"/>
                </a:solidFill>
              </a:rPr>
              <a:t> VIAȚA LOR</a:t>
            </a:r>
            <a:endParaRPr sz="4000"/>
          </a:p>
        </p:txBody>
      </p:sp>
      <p:sp>
        <p:nvSpPr>
          <p:cNvPr id="1023" name="Google Shape;1023;p42"/>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„La ce-mi folosește?” merită un răspuns.</a:t>
            </a:r>
            <a:endParaRPr sz="2800"/>
          </a:p>
        </p:txBody>
      </p:sp>
      <p:sp>
        <p:nvSpPr>
          <p:cNvPr id="1024" name="Google Shape;1024;p42"/>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Hulleman și Harackiewicz (2009), Science — 262 de elevi, studiu randomizat; OCDE (2025); </a:t>
            </a:r>
            <a:endParaRPr sz="1000"/>
          </a:p>
        </p:txBody>
      </p:sp>
      <p:sp>
        <p:nvSpPr>
          <p:cNvPr id="1025" name="Google Shape;1025;p42"/>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43"/>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5</a:t>
            </a:r>
            <a:endParaRPr sz="12000"/>
          </a:p>
        </p:txBody>
      </p:sp>
      <p:sp>
        <p:nvSpPr>
          <p:cNvPr id="1032" name="Google Shape;1032;p43"/>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200"/>
              <a:buFont typeface="Calibri"/>
              <a:buNone/>
            </a:pPr>
            <a:r>
              <a:rPr b="1" i="0" lang="en-US" spc="200" sz="1200" u="none" cap="none" strike="noStrike">
                <a:solidFill>
                  <a:schemeClr val="accent1"/>
                </a:solidFill>
                <a:latin typeface="Calibri"/>
                <a:ea typeface="Calibri"/>
                <a:cs typeface="Calibri"/>
                <a:sym typeface="Calibri"/>
              </a:rPr>
              <a:t>SENS</a:t>
            </a:r>
            <a:endParaRPr b="0" i="0" spc="0" sz="1200" u="none" cap="none" strike="noStrike">
              <a:solidFill>
                <a:schemeClr val="dk1"/>
              </a:solidFill>
              <a:latin typeface="Calibri"/>
              <a:ea typeface="Calibri"/>
              <a:cs typeface="Calibri"/>
              <a:sym typeface="Calibri"/>
            </a:endParaRPr>
          </a:p>
        </p:txBody>
      </p:sp>
      <p:sp>
        <p:nvSpPr>
          <p:cNvPr id="1033" name="Google Shape;1033;p43"/>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CONSTRUIM ÎMPREUNĂ</a:t>
            </a:r>
            <a:endParaRPr sz="4000"/>
          </a:p>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„EUL POSIBIL”</a:t>
            </a:r>
            <a:endParaRPr sz="4000"/>
          </a:p>
        </p:txBody>
      </p:sp>
      <p:sp>
        <p:nvSpPr>
          <p:cNvPr id="1034" name="Google Shape;1034;p43"/>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Viitorul imaginat schimbă comportamentul de azi.</a:t>
            </a:r>
            <a:endParaRPr sz="2800"/>
          </a:p>
        </p:txBody>
      </p:sp>
      <p:sp>
        <p:nvSpPr>
          <p:cNvPr id="1035" name="Google Shape;1035;p43"/>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Oyserman, Bybee și Terry (2006</a:t>
            </a:r>
            <a:r>
              <a:rPr lang="en-US"/>
              <a:t>)</a:t>
            </a:r>
            <a:endParaRPr sz="1000"/>
          </a:p>
        </p:txBody>
      </p:sp>
      <p:sp>
        <p:nvSpPr>
          <p:cNvPr id="1036" name="Google Shape;1036;p43"/>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44"/>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6</a:t>
            </a:r>
            <a:endParaRPr sz="12000"/>
          </a:p>
        </p:txBody>
      </p:sp>
      <p:sp>
        <p:nvSpPr>
          <p:cNvPr id="1043" name="Google Shape;1043;p44"/>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1"/>
              </a:buClr>
              <a:buSzPts val="1200"/>
              <a:buFont typeface="Calibri"/>
              <a:buNone/>
            </a:pPr>
            <a:r>
              <a:rPr b="1" i="0" lang="en-US" spc="200" sz="1200" u="none" cap="none" strike="noStrike">
                <a:solidFill>
                  <a:schemeClr val="accent1"/>
                </a:solidFill>
                <a:latin typeface="Calibri"/>
                <a:ea typeface="Calibri"/>
                <a:cs typeface="Calibri"/>
                <a:sym typeface="Calibri"/>
              </a:rPr>
              <a:t>SENS</a:t>
            </a:r>
            <a:endParaRPr b="0" i="0" spc="0" sz="1200" u="none" cap="none" strike="noStrike">
              <a:solidFill>
                <a:schemeClr val="dk1"/>
              </a:solidFill>
              <a:latin typeface="Calibri"/>
              <a:ea typeface="Calibri"/>
              <a:cs typeface="Calibri"/>
              <a:sym typeface="Calibri"/>
            </a:endParaRPr>
          </a:p>
        </p:txBody>
      </p:sp>
      <p:sp>
        <p:nvSpPr>
          <p:cNvPr id="1044" name="Google Shape;1044;p44"/>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NU </a:t>
            </a:r>
            <a:r>
              <a:rPr lang="en-US"/>
              <a:t>CRESTEM (DOAR)</a:t>
            </a:r>
            <a:r>
              <a:rPr b="1" lang="en-US" sz="4000">
                <a:solidFill>
                  <a:schemeClr val="dk2"/>
                </a:solidFill>
              </a:rPr>
              <a:t> ASPIRAȚIILE.</a:t>
            </a:r>
            <a:endParaRPr sz="4000"/>
          </a:p>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CONSTRUIM DRUMUL.</a:t>
            </a:r>
            <a:endParaRPr sz="4000"/>
          </a:p>
        </p:txBody>
      </p:sp>
      <p:sp>
        <p:nvSpPr>
          <p:cNvPr id="1045" name="Google Shape;1045;p44"/>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Visurile există. Le lipsește harta.</a:t>
            </a:r>
            <a:endParaRPr sz="2800"/>
          </a:p>
        </p:txBody>
      </p:sp>
      <p:sp>
        <p:nvSpPr>
          <p:cNvPr id="1046" name="Google Shape;1046;p44"/>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Education Endowment Foundation, Teaching and Learning Toolkit — intervențiile pentru aspirații; OCDE (2025), The State of Global Teenage Career Preparation</a:t>
            </a:r>
            <a:endParaRPr sz="1000"/>
          </a:p>
        </p:txBody>
      </p:sp>
      <p:sp>
        <p:nvSpPr>
          <p:cNvPr id="1047" name="Google Shape;1047;p44"/>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A9D8F"/>
        </a:solidFill>
      </p:bgPr>
    </p:bg>
    <p:spTree>
      <p:nvGrpSpPr>
        <p:cNvPr id="1052" name="Shape 1052"/>
        <p:cNvGrpSpPr/>
        <p:nvPr/>
      </p:nvGrpSpPr>
      <p:grpSpPr>
        <a:xfrm>
          <a:off x="0" y="0"/>
          <a:ext cx="0" cy="0"/>
          <a:chOff x="0" y="0"/>
          <a:chExt cx="0" cy="0"/>
        </a:xfrm>
      </p:grpSpPr>
      <p:pic>
        <p:nvPicPr>
          <p:cNvPr descr="ADAPTABILITATE" id="1053" name="Google Shape;1053;p45"/>
          <p:cNvPicPr preferRelativeResize="0"/>
          <p:nvPr/>
        </p:nvPicPr>
        <p:blipFill rotWithShape="1">
          <a:blip r:embed="rId3">
            <a:alphaModFix/>
          </a:blip>
          <a:srcRect b="0" l="0" r="0" t="0"/>
          <a:stretch/>
        </p:blipFill>
        <p:spPr>
          <a:xfrm>
            <a:off x="685800" y="1051560"/>
            <a:ext cx="685800" cy="685800"/>
          </a:xfrm>
          <a:prstGeom prst="rect">
            <a:avLst/>
          </a:prstGeom>
          <a:noFill/>
          <a:ln>
            <a:noFill/>
          </a:ln>
        </p:spPr>
      </p:pic>
      <p:sp>
        <p:nvSpPr>
          <p:cNvPr id="1054" name="Google Shape;1054;p45"/>
          <p:cNvSpPr txBox="1"/>
          <p:nvPr/>
        </p:nvSpPr>
        <p:spPr>
          <a:xfrm>
            <a:off x="1600200" y="1051560"/>
            <a:ext cx="73152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1" i="0" lang="en-US" spc="300" sz="2400" u="none" cap="none" strike="noStrike">
                <a:solidFill>
                  <a:srgbClr val="FFFFFF"/>
                </a:solidFill>
                <a:latin typeface="Calibri"/>
                <a:ea typeface="Calibri"/>
                <a:cs typeface="Calibri"/>
                <a:sym typeface="Calibri"/>
              </a:rPr>
              <a:t>ADAPTABILITATE</a:t>
            </a:r>
            <a:endParaRPr b="0" i="0" spc="0" sz="1800" u="none" cap="none" strike="noStrike">
              <a:solidFill>
                <a:schemeClr val="dk1"/>
              </a:solidFill>
              <a:latin typeface="Calibri"/>
              <a:ea typeface="Calibri"/>
              <a:cs typeface="Calibri"/>
              <a:sym typeface="Calibri"/>
            </a:endParaRPr>
          </a:p>
        </p:txBody>
      </p:sp>
      <p:sp>
        <p:nvSpPr>
          <p:cNvPr id="1055" name="Google Shape;1055;p45"/>
          <p:cNvSpPr txBox="1"/>
          <p:nvPr/>
        </p:nvSpPr>
        <p:spPr>
          <a:xfrm>
            <a:off x="685800" y="2606040"/>
            <a:ext cx="9509760" cy="3108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200"/>
              <a:buFont typeface="Cambria"/>
              <a:buNone/>
            </a:pPr>
            <a:r>
              <a:rPr b="1" i="0" lang="en-US" spc="0" sz="4800" u="none" cap="none" strike="noStrike">
                <a:solidFill>
                  <a:srgbClr val="FFFFFF"/>
                </a:solidFill>
                <a:latin typeface="Cambria"/>
                <a:ea typeface="Cambria"/>
                <a:cs typeface="Cambria"/>
                <a:sym typeface="Cambria"/>
              </a:rPr>
              <a:t>Mai multe experimente mici, mai puține decizii mari.</a:t>
            </a:r>
            <a:endParaRPr b="0" i="0" spc="0" sz="2200" u="none" cap="none" strike="noStrike">
              <a:solidFill>
                <a:schemeClr val="dk1"/>
              </a:solidFill>
              <a:latin typeface="Calibri"/>
              <a:ea typeface="Calibri"/>
              <a:cs typeface="Calibri"/>
              <a:sym typeface="Calibri"/>
            </a:endParaRPr>
          </a:p>
        </p:txBody>
      </p:sp>
      <p:sp>
        <p:nvSpPr>
          <p:cNvPr id="1056" name="Google Shape;1056;p45"/>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FFFFFF"/>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
        <p:nvSpPr>
          <p:cNvPr id="1057" name="Google Shape;1057;p45"/>
          <p:cNvSpPr/>
          <p:nvPr/>
        </p:nvSpPr>
        <p:spPr>
          <a:xfrm>
            <a:off x="685800" y="2240280"/>
            <a:ext cx="1188720" cy="8229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58" name="Google Shape;1058;p45"/>
          <p:cNvSpPr/>
          <p:nvPr/>
        </p:nvSpPr>
        <p:spPr>
          <a:xfrm>
            <a:off x="10259568" y="5513832"/>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59" name="Google Shape;1059;p45"/>
          <p:cNvSpPr/>
          <p:nvPr/>
        </p:nvSpPr>
        <p:spPr>
          <a:xfrm>
            <a:off x="10698480" y="5513832"/>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60" name="Google Shape;1060;p45"/>
          <p:cNvSpPr/>
          <p:nvPr/>
        </p:nvSpPr>
        <p:spPr>
          <a:xfrm>
            <a:off x="10698480" y="5074920"/>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61" name="Google Shape;1061;p45"/>
          <p:cNvSpPr/>
          <p:nvPr/>
        </p:nvSpPr>
        <p:spPr>
          <a:xfrm>
            <a:off x="11137392" y="5513832"/>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62" name="Google Shape;1062;p45"/>
          <p:cNvSpPr/>
          <p:nvPr/>
        </p:nvSpPr>
        <p:spPr>
          <a:xfrm>
            <a:off x="11137392" y="5074920"/>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63" name="Google Shape;1063;p45"/>
          <p:cNvSpPr/>
          <p:nvPr/>
        </p:nvSpPr>
        <p:spPr>
          <a:xfrm>
            <a:off x="11137392" y="4636008"/>
            <a:ext cx="384048" cy="384048"/>
          </a:xfrm>
          <a:prstGeom prst="rect">
            <a:avLst/>
          </a:prstGeom>
          <a:solidFill>
            <a:srgbClr val="1321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46"/>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7</a:t>
            </a:r>
            <a:endParaRPr sz="12000"/>
          </a:p>
        </p:txBody>
      </p:sp>
      <p:sp>
        <p:nvSpPr>
          <p:cNvPr id="1070" name="Google Shape;1070;p46"/>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2"/>
              </a:buClr>
              <a:buSzPts val="1200"/>
              <a:buFont typeface="Calibri"/>
              <a:buNone/>
            </a:pPr>
            <a:r>
              <a:rPr b="1" i="0" lang="en-US" spc="200" sz="1200" u="none" cap="none" strike="noStrike">
                <a:solidFill>
                  <a:schemeClr val="accent2"/>
                </a:solidFill>
                <a:latin typeface="Calibri"/>
                <a:ea typeface="Calibri"/>
                <a:cs typeface="Calibri"/>
                <a:sym typeface="Calibri"/>
              </a:rPr>
              <a:t>ADAPTABILITATE</a:t>
            </a:r>
            <a:endParaRPr b="0" i="0" spc="0" sz="1200" u="none" cap="none" strike="noStrike">
              <a:solidFill>
                <a:schemeClr val="dk1"/>
              </a:solidFill>
              <a:latin typeface="Calibri"/>
              <a:ea typeface="Calibri"/>
              <a:cs typeface="Calibri"/>
              <a:sym typeface="Calibri"/>
            </a:endParaRPr>
          </a:p>
        </p:txBody>
      </p:sp>
      <p:sp>
        <p:nvSpPr>
          <p:cNvPr id="1071" name="Google Shape;1071;p46"/>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ADUCEM LUMEA MUNCII</a:t>
            </a:r>
            <a:endParaRPr sz="4000"/>
          </a:p>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ÎN ȘCOALĂ</a:t>
            </a:r>
            <a:endParaRPr sz="4000"/>
          </a:p>
        </p:txBody>
      </p:sp>
      <p:sp>
        <p:nvSpPr>
          <p:cNvPr id="1072" name="Google Shape;1072;p46"/>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Elevii nu pot visa o </a:t>
            </a:r>
            <a:r>
              <a:rPr lang="en-US"/>
              <a:t>profesie</a:t>
            </a:r>
            <a:r>
              <a:rPr i="1" lang="en-US" sz="2800">
                <a:solidFill>
                  <a:schemeClr val="accent4"/>
                </a:solidFill>
              </a:rPr>
              <a:t> pe care n-au văzut-o.</a:t>
            </a:r>
            <a:endParaRPr sz="2800"/>
          </a:p>
        </p:txBody>
      </p:sp>
      <p:sp>
        <p:nvSpPr>
          <p:cNvPr id="1073" name="Google Shape;1073;p46"/>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OCDE (2025), The State of Global Teenage Career Preparation — date longitudinale din 10 țări</a:t>
            </a:r>
            <a:endParaRPr sz="1000"/>
          </a:p>
        </p:txBody>
      </p:sp>
      <p:sp>
        <p:nvSpPr>
          <p:cNvPr id="1074" name="Google Shape;1074;p46"/>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sp>
        <p:nvSpPr>
          <p:cNvPr id="1080" name="Google Shape;1080;p47"/>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8</a:t>
            </a:r>
            <a:endParaRPr sz="12000"/>
          </a:p>
        </p:txBody>
      </p:sp>
      <p:sp>
        <p:nvSpPr>
          <p:cNvPr id="1081" name="Google Shape;1081;p47"/>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2"/>
              </a:buClr>
              <a:buSzPts val="1200"/>
              <a:buFont typeface="Calibri"/>
              <a:buNone/>
            </a:pPr>
            <a:r>
              <a:rPr b="1" i="0" lang="en-US" spc="200" sz="1200" u="none" cap="none" strike="noStrike">
                <a:solidFill>
                  <a:schemeClr val="accent2"/>
                </a:solidFill>
                <a:latin typeface="Calibri"/>
                <a:ea typeface="Calibri"/>
                <a:cs typeface="Calibri"/>
                <a:sym typeface="Calibri"/>
              </a:rPr>
              <a:t>ADAPTABILITATE</a:t>
            </a:r>
            <a:endParaRPr b="0" i="0" spc="0" sz="1200" u="none" cap="none" strike="noStrike">
              <a:solidFill>
                <a:schemeClr val="dk1"/>
              </a:solidFill>
              <a:latin typeface="Calibri"/>
              <a:ea typeface="Calibri"/>
              <a:cs typeface="Calibri"/>
              <a:sym typeface="Calibri"/>
            </a:endParaRPr>
          </a:p>
        </p:txBody>
      </p:sp>
      <p:sp>
        <p:nvSpPr>
          <p:cNvPr id="1082" name="Google Shape;1082;p47"/>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FACEM LOC GREȘELII</a:t>
            </a:r>
            <a:endParaRPr sz="4000"/>
          </a:p>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ȘI EXPLORĂRII</a:t>
            </a:r>
            <a:endParaRPr sz="4000"/>
          </a:p>
        </p:txBody>
      </p:sp>
      <p:sp>
        <p:nvSpPr>
          <p:cNvPr id="1083" name="Google Shape;1083;p47"/>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Întâi încearcă. Apoi explicăm.</a:t>
            </a:r>
            <a:endParaRPr sz="2800"/>
          </a:p>
        </p:txBody>
      </p:sp>
      <p:sp>
        <p:nvSpPr>
          <p:cNvPr id="1084" name="Google Shape;1084;p47"/>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Sinha și Kapur (2021), Review of Educational Research — meta-analiză despre „eșecul productiv”</a:t>
            </a:r>
            <a:endParaRPr sz="1000"/>
          </a:p>
        </p:txBody>
      </p:sp>
      <p:sp>
        <p:nvSpPr>
          <p:cNvPr id="1085" name="Google Shape;1085;p47"/>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6F51"/>
        </a:solidFill>
      </p:bgPr>
    </p:bg>
    <p:spTree>
      <p:nvGrpSpPr>
        <p:cNvPr id="1090" name="Shape 1090"/>
        <p:cNvGrpSpPr/>
        <p:nvPr/>
      </p:nvGrpSpPr>
      <p:grpSpPr>
        <a:xfrm>
          <a:off x="0" y="0"/>
          <a:ext cx="0" cy="0"/>
          <a:chOff x="0" y="0"/>
          <a:chExt cx="0" cy="0"/>
        </a:xfrm>
      </p:grpSpPr>
      <p:pic>
        <p:nvPicPr>
          <p:cNvPr descr="AUTOREGLARE" id="1091" name="Google Shape;1091;p48"/>
          <p:cNvPicPr preferRelativeResize="0"/>
          <p:nvPr/>
        </p:nvPicPr>
        <p:blipFill rotWithShape="1">
          <a:blip r:embed="rId3">
            <a:alphaModFix/>
          </a:blip>
          <a:srcRect b="0" l="0" r="0" t="0"/>
          <a:stretch/>
        </p:blipFill>
        <p:spPr>
          <a:xfrm>
            <a:off x="685800" y="1051560"/>
            <a:ext cx="685800" cy="685800"/>
          </a:xfrm>
          <a:prstGeom prst="rect">
            <a:avLst/>
          </a:prstGeom>
          <a:noFill/>
          <a:ln>
            <a:noFill/>
          </a:ln>
        </p:spPr>
      </p:pic>
      <p:sp>
        <p:nvSpPr>
          <p:cNvPr id="1092" name="Google Shape;1092;p48"/>
          <p:cNvSpPr txBox="1"/>
          <p:nvPr/>
        </p:nvSpPr>
        <p:spPr>
          <a:xfrm>
            <a:off x="1600200" y="1051560"/>
            <a:ext cx="73152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1" i="0" lang="en-US" spc="300" sz="2400" u="none" cap="none" strike="noStrike">
                <a:solidFill>
                  <a:srgbClr val="FFFFFF"/>
                </a:solidFill>
                <a:latin typeface="Calibri"/>
                <a:ea typeface="Calibri"/>
                <a:cs typeface="Calibri"/>
                <a:sym typeface="Calibri"/>
              </a:rPr>
              <a:t>AUTOREGLARE</a:t>
            </a:r>
            <a:endParaRPr b="0" i="0" spc="0" sz="1800" u="none" cap="none" strike="noStrike">
              <a:solidFill>
                <a:schemeClr val="dk1"/>
              </a:solidFill>
              <a:latin typeface="Calibri"/>
              <a:ea typeface="Calibri"/>
              <a:cs typeface="Calibri"/>
              <a:sym typeface="Calibri"/>
            </a:endParaRPr>
          </a:p>
        </p:txBody>
      </p:sp>
      <p:sp>
        <p:nvSpPr>
          <p:cNvPr id="1093" name="Google Shape;1093;p48"/>
          <p:cNvSpPr txBox="1"/>
          <p:nvPr/>
        </p:nvSpPr>
        <p:spPr>
          <a:xfrm>
            <a:off x="685800" y="2606040"/>
            <a:ext cx="9509760" cy="3108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2200"/>
              <a:buFont typeface="Cambria"/>
              <a:buNone/>
            </a:pPr>
            <a:r>
              <a:rPr b="1" i="0" lang="en-US" spc="0" sz="4800" u="none" cap="none" strike="noStrike">
                <a:solidFill>
                  <a:srgbClr val="FFFFFF"/>
                </a:solidFill>
                <a:latin typeface="Cambria"/>
                <a:ea typeface="Cambria"/>
                <a:cs typeface="Cambria"/>
                <a:sym typeface="Cambria"/>
              </a:rPr>
              <a:t>Nu le cereți elevilor disciplină si reglare. Învățați-i cum se construiește.</a:t>
            </a:r>
            <a:endParaRPr b="0" i="0" spc="0" sz="2200" u="none" cap="none" strike="noStrike">
              <a:solidFill>
                <a:schemeClr val="dk1"/>
              </a:solidFill>
              <a:latin typeface="Calibri"/>
              <a:ea typeface="Calibri"/>
              <a:cs typeface="Calibri"/>
              <a:sym typeface="Calibri"/>
            </a:endParaRPr>
          </a:p>
        </p:txBody>
      </p:sp>
      <p:sp>
        <p:nvSpPr>
          <p:cNvPr id="1094" name="Google Shape;1094;p48"/>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FFFFFF"/>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
        <p:nvSpPr>
          <p:cNvPr id="1095" name="Google Shape;1095;p48"/>
          <p:cNvSpPr/>
          <p:nvPr/>
        </p:nvSpPr>
        <p:spPr>
          <a:xfrm>
            <a:off x="685800" y="2240280"/>
            <a:ext cx="1188720" cy="8229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96" name="Google Shape;1096;p48"/>
          <p:cNvSpPr/>
          <p:nvPr/>
        </p:nvSpPr>
        <p:spPr>
          <a:xfrm>
            <a:off x="10259568" y="5513832"/>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97" name="Google Shape;1097;p48"/>
          <p:cNvSpPr/>
          <p:nvPr/>
        </p:nvSpPr>
        <p:spPr>
          <a:xfrm>
            <a:off x="10698480" y="5513832"/>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98" name="Google Shape;1098;p48"/>
          <p:cNvSpPr/>
          <p:nvPr/>
        </p:nvSpPr>
        <p:spPr>
          <a:xfrm>
            <a:off x="10698480" y="5074920"/>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099" name="Google Shape;1099;p48"/>
          <p:cNvSpPr/>
          <p:nvPr/>
        </p:nvSpPr>
        <p:spPr>
          <a:xfrm>
            <a:off x="11137392" y="5513832"/>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100" name="Google Shape;1100;p48"/>
          <p:cNvSpPr/>
          <p:nvPr/>
        </p:nvSpPr>
        <p:spPr>
          <a:xfrm>
            <a:off x="11137392" y="5074920"/>
            <a:ext cx="384048" cy="384048"/>
          </a:xfrm>
          <a:prstGeom prst="rect">
            <a:avLst/>
          </a:prstGeom>
          <a:solidFill>
            <a:srgbClr val="FFFFFF">
              <a:alpha val="2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101" name="Google Shape;1101;p48"/>
          <p:cNvSpPr/>
          <p:nvPr/>
        </p:nvSpPr>
        <p:spPr>
          <a:xfrm>
            <a:off x="11137392" y="4636008"/>
            <a:ext cx="384048" cy="384048"/>
          </a:xfrm>
          <a:prstGeom prst="rect">
            <a:avLst/>
          </a:prstGeom>
          <a:solidFill>
            <a:srgbClr val="1321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49"/>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REThink: un joc care antrenează autoreglarea emoțională</a:t>
            </a:r>
            <a:endParaRPr sz="3200"/>
          </a:p>
        </p:txBody>
      </p:sp>
      <p:pic>
        <p:nvPicPr>
          <p:cNvPr descr="Imagine din jocul REThink: harta celor 7 niveluri" id="1108" name="Google Shape;1108;p49"/>
          <p:cNvPicPr preferRelativeResize="0"/>
          <p:nvPr/>
        </p:nvPicPr>
        <p:blipFill rotWithShape="1">
          <a:blip r:embed="rId3">
            <a:alphaModFix/>
          </a:blip>
          <a:srcRect b="0" l="0" r="0" t="0"/>
          <a:stretch/>
        </p:blipFill>
        <p:spPr>
          <a:xfrm>
            <a:off x="685800" y="1810512"/>
            <a:ext cx="2606040" cy="1463040"/>
          </a:xfrm>
          <a:prstGeom prst="rect">
            <a:avLst/>
          </a:prstGeom>
          <a:noFill/>
          <a:ln>
            <a:noFill/>
          </a:ln>
        </p:spPr>
      </p:pic>
      <p:pic>
        <p:nvPicPr>
          <p:cNvPr descr="Imagine din jocul REThink: nivelul 1, recunoașterea emoțiilor" id="1109" name="Google Shape;1109;p49"/>
          <p:cNvPicPr preferRelativeResize="0"/>
          <p:nvPr/>
        </p:nvPicPr>
        <p:blipFill rotWithShape="1">
          <a:blip r:embed="rId4">
            <a:alphaModFix/>
          </a:blip>
          <a:srcRect b="0" l="0" r="0" t="0"/>
          <a:stretch/>
        </p:blipFill>
        <p:spPr>
          <a:xfrm>
            <a:off x="3429000" y="1810512"/>
            <a:ext cx="2606040" cy="1463040"/>
          </a:xfrm>
          <a:prstGeom prst="rect">
            <a:avLst/>
          </a:prstGeom>
          <a:noFill/>
          <a:ln>
            <a:noFill/>
          </a:ln>
        </p:spPr>
      </p:pic>
      <p:pic>
        <p:nvPicPr>
          <p:cNvPr descr="Imagine din jocul REThink: nivelul 4, gândurile iraționale" id="1110" name="Google Shape;1110;p49"/>
          <p:cNvPicPr preferRelativeResize="0"/>
          <p:nvPr/>
        </p:nvPicPr>
        <p:blipFill rotWithShape="1">
          <a:blip r:embed="rId5">
            <a:alphaModFix/>
          </a:blip>
          <a:srcRect b="0" l="0" r="0" t="0"/>
          <a:stretch/>
        </p:blipFill>
        <p:spPr>
          <a:xfrm>
            <a:off x="6172200" y="1810512"/>
            <a:ext cx="2606040" cy="1463040"/>
          </a:xfrm>
          <a:prstGeom prst="rect">
            <a:avLst/>
          </a:prstGeom>
          <a:noFill/>
          <a:ln>
            <a:noFill/>
          </a:ln>
        </p:spPr>
      </p:pic>
      <p:pic>
        <p:nvPicPr>
          <p:cNvPr descr="Imagine din jocul REThink: gândul rațional „Mă pot accepta chiar dacă am greșit”" id="1111" name="Google Shape;1111;p49"/>
          <p:cNvPicPr preferRelativeResize="0"/>
          <p:nvPr/>
        </p:nvPicPr>
        <p:blipFill rotWithShape="1">
          <a:blip r:embed="rId6">
            <a:alphaModFix/>
          </a:blip>
          <a:srcRect b="0" l="0" r="0" t="0"/>
          <a:stretch/>
        </p:blipFill>
        <p:spPr>
          <a:xfrm>
            <a:off x="8915400" y="1810512"/>
            <a:ext cx="2606040" cy="1463040"/>
          </a:xfrm>
          <a:prstGeom prst="rect">
            <a:avLst/>
          </a:prstGeom>
          <a:noFill/>
          <a:ln>
            <a:noFill/>
          </a:ln>
        </p:spPr>
      </p:pic>
      <p:sp>
        <p:nvSpPr>
          <p:cNvPr id="1112" name="Google Shape;1112;p49"/>
          <p:cNvSpPr txBox="1"/>
          <p:nvPr/>
        </p:nvSpPr>
        <p:spPr>
          <a:xfrm>
            <a:off x="685800" y="3520440"/>
            <a:ext cx="374904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200"/>
              <a:buFont typeface="Calibri"/>
              <a:buNone/>
            </a:pPr>
            <a:r>
              <a:rPr b="1" i="0" lang="en-US" spc="150" sz="1200" u="none" cap="none" strike="noStrike">
                <a:solidFill>
                  <a:schemeClr val="accent6"/>
                </a:solidFill>
                <a:latin typeface="Calibri"/>
                <a:ea typeface="Calibri"/>
                <a:cs typeface="Calibri"/>
                <a:sym typeface="Calibri"/>
              </a:rPr>
              <a:t>OBIECTIVUL</a:t>
            </a:r>
            <a:endParaRPr b="0" i="0" spc="0" sz="1200" u="none" cap="none" strike="noStrike">
              <a:solidFill>
                <a:schemeClr val="dk1"/>
              </a:solidFill>
              <a:latin typeface="Calibri"/>
              <a:ea typeface="Calibri"/>
              <a:cs typeface="Calibri"/>
              <a:sym typeface="Calibri"/>
            </a:endParaRPr>
          </a:p>
        </p:txBody>
      </p:sp>
      <p:sp>
        <p:nvSpPr>
          <p:cNvPr id="1113" name="Google Shape;1113;p49"/>
          <p:cNvSpPr txBox="1"/>
          <p:nvPr/>
        </p:nvSpPr>
        <p:spPr>
          <a:xfrm>
            <a:off x="685800" y="3840480"/>
            <a:ext cx="3749040" cy="10515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1600"/>
              <a:buFont typeface="Calibri"/>
              <a:buNone/>
            </a:pPr>
            <a:r>
              <a:rPr b="0" i="0" lang="en-US" spc="0" sz="1600" u="none" cap="none" strike="noStrike">
                <a:solidFill>
                  <a:schemeClr val="dk2"/>
                </a:solidFill>
                <a:latin typeface="Calibri"/>
                <a:ea typeface="Calibri"/>
                <a:cs typeface="Calibri"/>
                <a:sym typeface="Calibri"/>
              </a:rPr>
              <a:t>Prevenirea problemelor emoționale, prin joc: copiii învață să-și recunoască emoțiile, să gândească rațional și să-și rezolve problemele.</a:t>
            </a:r>
            <a:endParaRPr b="0" i="0" spc="0" sz="1600" u="none" cap="none" strike="noStrike">
              <a:solidFill>
                <a:schemeClr val="dk1"/>
              </a:solidFill>
              <a:latin typeface="Calibri"/>
              <a:ea typeface="Calibri"/>
              <a:cs typeface="Calibri"/>
              <a:sym typeface="Calibri"/>
            </a:endParaRPr>
          </a:p>
        </p:txBody>
      </p:sp>
      <p:sp>
        <p:nvSpPr>
          <p:cNvPr id="1114" name="Google Shape;1114;p49"/>
          <p:cNvSpPr/>
          <p:nvPr/>
        </p:nvSpPr>
        <p:spPr>
          <a:xfrm>
            <a:off x="685800" y="4983480"/>
            <a:ext cx="3749040" cy="1161288"/>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15" name="Google Shape;1115;p49"/>
          <p:cNvSpPr/>
          <p:nvPr/>
        </p:nvSpPr>
        <p:spPr>
          <a:xfrm>
            <a:off x="685800" y="4983480"/>
            <a:ext cx="91440" cy="116128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16" name="Google Shape;1116;p49"/>
          <p:cNvSpPr txBox="1"/>
          <p:nvPr/>
        </p:nvSpPr>
        <p:spPr>
          <a:xfrm>
            <a:off x="1005840" y="4983480"/>
            <a:ext cx="3291840" cy="116128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2000"/>
              <a:buFont typeface="Cambria"/>
              <a:buNone/>
            </a:pPr>
            <a:r>
              <a:rPr b="1" i="0" lang="en-US" spc="0" sz="2000" u="none" cap="none" strike="noStrike">
                <a:solidFill>
                  <a:schemeClr val="lt1"/>
                </a:solidFill>
                <a:latin typeface="Cambria"/>
                <a:ea typeface="Cambria"/>
                <a:cs typeface="Cambria"/>
                <a:sym typeface="Cambria"/>
              </a:rPr>
              <a:t>Un instrument nu înlocuiește consilierul.</a:t>
            </a:r>
            <a:endParaRPr b="0" i="0" spc="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accent1"/>
              </a:buClr>
              <a:buSzPts val="2000"/>
              <a:buFont typeface="Cambria"/>
              <a:buNone/>
            </a:pPr>
            <a:r>
              <a:rPr b="1" i="0" lang="en-US" spc="0" sz="2000" u="none" cap="none" strike="noStrike">
                <a:solidFill>
                  <a:schemeClr val="accent1"/>
                </a:solidFill>
                <a:latin typeface="Cambria"/>
                <a:ea typeface="Cambria"/>
                <a:cs typeface="Cambria"/>
                <a:sym typeface="Cambria"/>
              </a:rPr>
              <a:t>Îl multiplică.</a:t>
            </a:r>
            <a:endParaRPr b="0" i="0" spc="0" sz="2000" u="none" cap="none" strike="noStrike">
              <a:solidFill>
                <a:schemeClr val="dk1"/>
              </a:solidFill>
              <a:latin typeface="Calibri"/>
              <a:ea typeface="Calibri"/>
              <a:cs typeface="Calibri"/>
              <a:sym typeface="Calibri"/>
            </a:endParaRPr>
          </a:p>
        </p:txBody>
      </p:sp>
      <p:sp>
        <p:nvSpPr>
          <p:cNvPr id="1117" name="Google Shape;1117;p49"/>
          <p:cNvSpPr txBox="1"/>
          <p:nvPr/>
        </p:nvSpPr>
        <p:spPr>
          <a:xfrm>
            <a:off x="4800600" y="3520440"/>
            <a:ext cx="672084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6"/>
              </a:buClr>
              <a:buSzPts val="1200"/>
              <a:buFont typeface="Calibri"/>
              <a:buNone/>
            </a:pPr>
            <a:r>
              <a:rPr b="1" i="0" lang="en-US" spc="150" sz="1200" u="none" cap="none" strike="noStrike">
                <a:solidFill>
                  <a:schemeClr val="accent6"/>
                </a:solidFill>
                <a:latin typeface="Calibri"/>
                <a:ea typeface="Calibri"/>
                <a:cs typeface="Calibri"/>
                <a:sym typeface="Calibri"/>
              </a:rPr>
              <a:t>CELE 7 NIVELURI</a:t>
            </a:r>
            <a:endParaRPr b="0" i="0" spc="0" sz="1200" u="none" cap="none" strike="noStrike">
              <a:solidFill>
                <a:schemeClr val="dk1"/>
              </a:solidFill>
              <a:latin typeface="Calibri"/>
              <a:ea typeface="Calibri"/>
              <a:cs typeface="Calibri"/>
              <a:sym typeface="Calibri"/>
            </a:endParaRPr>
          </a:p>
        </p:txBody>
      </p:sp>
      <p:cxnSp>
        <p:nvCxnSpPr>
          <p:cNvPr id="1118" name="Google Shape;1118;p49"/>
          <p:cNvCxnSpPr/>
          <p:nvPr/>
        </p:nvCxnSpPr>
        <p:spPr>
          <a:xfrm>
            <a:off x="4928616" y="4014216"/>
            <a:ext cx="0" cy="1947672"/>
          </a:xfrm>
          <a:prstGeom prst="straightConnector1">
            <a:avLst/>
          </a:prstGeom>
          <a:noFill/>
          <a:ln cap="flat" cmpd="sng" w="31750">
            <a:solidFill>
              <a:srgbClr val="E76F51"/>
            </a:solidFill>
            <a:prstDash val="solid"/>
            <a:round/>
            <a:headEnd len="sm" w="sm" type="none"/>
            <a:tailEnd len="sm" w="sm" type="none"/>
          </a:ln>
        </p:spPr>
      </p:cxnSp>
      <p:sp>
        <p:nvSpPr>
          <p:cNvPr id="1119" name="Google Shape;1119;p49"/>
          <p:cNvSpPr/>
          <p:nvPr/>
        </p:nvSpPr>
        <p:spPr>
          <a:xfrm>
            <a:off x="4800600" y="3886200"/>
            <a:ext cx="256032" cy="2560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20" name="Google Shape;1120;p49"/>
          <p:cNvSpPr txBox="1"/>
          <p:nvPr/>
        </p:nvSpPr>
        <p:spPr>
          <a:xfrm>
            <a:off x="4800600" y="3886200"/>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1121" name="Google Shape;1121;p49"/>
          <p:cNvSpPr/>
          <p:nvPr/>
        </p:nvSpPr>
        <p:spPr>
          <a:xfrm>
            <a:off x="4800600" y="4210812"/>
            <a:ext cx="256032" cy="2560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22" name="Google Shape;1122;p49"/>
          <p:cNvSpPr txBox="1"/>
          <p:nvPr/>
        </p:nvSpPr>
        <p:spPr>
          <a:xfrm>
            <a:off x="4800600" y="4210812"/>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1123" name="Google Shape;1123;p49"/>
          <p:cNvSpPr/>
          <p:nvPr/>
        </p:nvSpPr>
        <p:spPr>
          <a:xfrm>
            <a:off x="4800600" y="4535424"/>
            <a:ext cx="256032" cy="2560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24" name="Google Shape;1124;p49"/>
          <p:cNvSpPr txBox="1"/>
          <p:nvPr/>
        </p:nvSpPr>
        <p:spPr>
          <a:xfrm>
            <a:off x="4800600" y="4535424"/>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1125" name="Google Shape;1125;p49"/>
          <p:cNvSpPr/>
          <p:nvPr/>
        </p:nvSpPr>
        <p:spPr>
          <a:xfrm>
            <a:off x="4800600" y="4860036"/>
            <a:ext cx="256032" cy="2560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26" name="Google Shape;1126;p49"/>
          <p:cNvSpPr txBox="1"/>
          <p:nvPr/>
        </p:nvSpPr>
        <p:spPr>
          <a:xfrm>
            <a:off x="4800600" y="4860036"/>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1127" name="Google Shape;1127;p49"/>
          <p:cNvSpPr/>
          <p:nvPr/>
        </p:nvSpPr>
        <p:spPr>
          <a:xfrm>
            <a:off x="4800600" y="5184648"/>
            <a:ext cx="256032" cy="2560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28" name="Google Shape;1128;p49"/>
          <p:cNvSpPr txBox="1"/>
          <p:nvPr/>
        </p:nvSpPr>
        <p:spPr>
          <a:xfrm>
            <a:off x="4800600" y="5184648"/>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1129" name="Google Shape;1129;p49"/>
          <p:cNvSpPr/>
          <p:nvPr/>
        </p:nvSpPr>
        <p:spPr>
          <a:xfrm>
            <a:off x="4800600" y="5509260"/>
            <a:ext cx="256032" cy="256032"/>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30" name="Google Shape;1130;p49"/>
          <p:cNvSpPr txBox="1"/>
          <p:nvPr/>
        </p:nvSpPr>
        <p:spPr>
          <a:xfrm>
            <a:off x="4800600" y="5509260"/>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1400"/>
              <a:buFont typeface="Cambria"/>
              <a:buNone/>
            </a:pPr>
            <a:r>
              <a:rPr b="1" i="0" lang="en-US" spc="0" sz="1400" u="none" cap="none" strike="noStrike">
                <a:solidFill>
                  <a:schemeClr val="accent1"/>
                </a:solidFill>
                <a:latin typeface="Cambria"/>
                <a:ea typeface="Cambria"/>
                <a:cs typeface="Cambria"/>
                <a:sym typeface="Cambria"/>
              </a:rPr>
              <a:t>6</a:t>
            </a:r>
            <a:endParaRPr b="0" i="0" spc="0" sz="1400" u="none" cap="none" strike="noStrike">
              <a:solidFill>
                <a:schemeClr val="dk1"/>
              </a:solidFill>
              <a:latin typeface="Calibri"/>
              <a:ea typeface="Calibri"/>
              <a:cs typeface="Calibri"/>
              <a:sym typeface="Calibri"/>
            </a:endParaRPr>
          </a:p>
        </p:txBody>
      </p:sp>
      <p:sp>
        <p:nvSpPr>
          <p:cNvPr id="1131" name="Google Shape;1131;p49"/>
          <p:cNvSpPr/>
          <p:nvPr/>
        </p:nvSpPr>
        <p:spPr>
          <a:xfrm>
            <a:off x="4800600" y="5833872"/>
            <a:ext cx="256032" cy="256032"/>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32" name="Google Shape;1132;p49"/>
          <p:cNvSpPr txBox="1"/>
          <p:nvPr/>
        </p:nvSpPr>
        <p:spPr>
          <a:xfrm>
            <a:off x="4800600" y="5833872"/>
            <a:ext cx="256032" cy="25603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7</a:t>
            </a:r>
            <a:endParaRPr b="0" i="0" spc="0" sz="1400" u="none" cap="none" strike="noStrike">
              <a:solidFill>
                <a:schemeClr val="dk1"/>
              </a:solidFill>
              <a:latin typeface="Calibri"/>
              <a:ea typeface="Calibri"/>
              <a:cs typeface="Calibri"/>
              <a:sym typeface="Calibri"/>
            </a:endParaRPr>
          </a:p>
        </p:txBody>
      </p:sp>
      <p:sp>
        <p:nvSpPr>
          <p:cNvPr id="1133" name="Google Shape;1133;p49"/>
          <p:cNvSpPr txBox="1"/>
          <p:nvPr/>
        </p:nvSpPr>
        <p:spPr>
          <a:xfrm>
            <a:off x="5257800" y="3858768"/>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500" u="none" cap="none" strike="noStrike">
                <a:solidFill>
                  <a:schemeClr val="dk2"/>
                </a:solidFill>
                <a:latin typeface="Calibri"/>
                <a:ea typeface="Calibri"/>
                <a:cs typeface="Calibri"/>
                <a:sym typeface="Calibri"/>
              </a:rPr>
              <a:t>Recunosc emoțiile: de bază, complexe, funcționale, disfuncționale</a:t>
            </a:r>
            <a:endParaRPr b="0" i="0" spc="0" sz="1500" u="none" cap="none" strike="noStrike">
              <a:solidFill>
                <a:schemeClr val="dk1"/>
              </a:solidFill>
              <a:latin typeface="Calibri"/>
              <a:ea typeface="Calibri"/>
              <a:cs typeface="Calibri"/>
              <a:sym typeface="Calibri"/>
            </a:endParaRPr>
          </a:p>
        </p:txBody>
      </p:sp>
      <p:sp>
        <p:nvSpPr>
          <p:cNvPr id="1134" name="Google Shape;1134;p49"/>
          <p:cNvSpPr txBox="1"/>
          <p:nvPr/>
        </p:nvSpPr>
        <p:spPr>
          <a:xfrm>
            <a:off x="5257800" y="4183380"/>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500" u="none" cap="none" strike="noStrike">
                <a:solidFill>
                  <a:schemeClr val="dk2"/>
                </a:solidFill>
                <a:latin typeface="Calibri"/>
                <a:ea typeface="Calibri"/>
                <a:cs typeface="Calibri"/>
                <a:sym typeface="Calibri"/>
              </a:rPr>
              <a:t>Relaxare și mindfulness</a:t>
            </a:r>
            <a:endParaRPr b="0" i="0" spc="0" sz="1500" u="none" cap="none" strike="noStrike">
              <a:solidFill>
                <a:schemeClr val="dk1"/>
              </a:solidFill>
              <a:latin typeface="Calibri"/>
              <a:ea typeface="Calibri"/>
              <a:cs typeface="Calibri"/>
              <a:sym typeface="Calibri"/>
            </a:endParaRPr>
          </a:p>
        </p:txBody>
      </p:sp>
      <p:sp>
        <p:nvSpPr>
          <p:cNvPr id="1135" name="Google Shape;1135;p49"/>
          <p:cNvSpPr txBox="1"/>
          <p:nvPr/>
        </p:nvSpPr>
        <p:spPr>
          <a:xfrm>
            <a:off x="5257800" y="4507992"/>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500" u="none" cap="none" strike="noStrike">
                <a:solidFill>
                  <a:schemeClr val="dk2"/>
                </a:solidFill>
                <a:latin typeface="Calibri"/>
                <a:ea typeface="Calibri"/>
                <a:cs typeface="Calibri"/>
                <a:sym typeface="Calibri"/>
              </a:rPr>
              <a:t>Legătura dintre gânduri, emoții și comportamente</a:t>
            </a:r>
            <a:endParaRPr b="0" i="0" spc="0" sz="1500" u="none" cap="none" strike="noStrike">
              <a:solidFill>
                <a:schemeClr val="dk1"/>
              </a:solidFill>
              <a:latin typeface="Calibri"/>
              <a:ea typeface="Calibri"/>
              <a:cs typeface="Calibri"/>
              <a:sym typeface="Calibri"/>
            </a:endParaRPr>
          </a:p>
        </p:txBody>
      </p:sp>
      <p:sp>
        <p:nvSpPr>
          <p:cNvPr id="1136" name="Google Shape;1136;p49"/>
          <p:cNvSpPr txBox="1"/>
          <p:nvPr/>
        </p:nvSpPr>
        <p:spPr>
          <a:xfrm>
            <a:off x="5257800" y="4832604"/>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500" u="none" cap="none" strike="noStrike">
                <a:solidFill>
                  <a:schemeClr val="dk2"/>
                </a:solidFill>
                <a:latin typeface="Calibri"/>
                <a:ea typeface="Calibri"/>
                <a:cs typeface="Calibri"/>
                <a:sym typeface="Calibri"/>
              </a:rPr>
              <a:t>Transform gândurile iraționale în gânduri raționale</a:t>
            </a:r>
            <a:endParaRPr b="0" i="0" spc="0" sz="1500" u="none" cap="none" strike="noStrike">
              <a:solidFill>
                <a:schemeClr val="dk1"/>
              </a:solidFill>
              <a:latin typeface="Calibri"/>
              <a:ea typeface="Calibri"/>
              <a:cs typeface="Calibri"/>
              <a:sym typeface="Calibri"/>
            </a:endParaRPr>
          </a:p>
        </p:txBody>
      </p:sp>
      <p:sp>
        <p:nvSpPr>
          <p:cNvPr id="1137" name="Google Shape;1137;p49"/>
          <p:cNvSpPr txBox="1"/>
          <p:nvPr/>
        </p:nvSpPr>
        <p:spPr>
          <a:xfrm>
            <a:off x="5257800" y="5157216"/>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500" u="none" cap="none" strike="noStrike">
                <a:solidFill>
                  <a:schemeClr val="dk2"/>
                </a:solidFill>
                <a:latin typeface="Calibri"/>
                <a:ea typeface="Calibri"/>
                <a:cs typeface="Calibri"/>
                <a:sym typeface="Calibri"/>
              </a:rPr>
              <a:t>Rezolv probleme</a:t>
            </a:r>
            <a:endParaRPr b="0" i="0" spc="0" sz="1500" u="none" cap="none" strike="noStrike">
              <a:solidFill>
                <a:schemeClr val="dk1"/>
              </a:solidFill>
              <a:latin typeface="Calibri"/>
              <a:ea typeface="Calibri"/>
              <a:cs typeface="Calibri"/>
              <a:sym typeface="Calibri"/>
            </a:endParaRPr>
          </a:p>
        </p:txBody>
      </p:sp>
      <p:sp>
        <p:nvSpPr>
          <p:cNvPr id="1138" name="Google Shape;1138;p49"/>
          <p:cNvSpPr txBox="1"/>
          <p:nvPr/>
        </p:nvSpPr>
        <p:spPr>
          <a:xfrm>
            <a:off x="5257800" y="5481828"/>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0" i="0" lang="en-US" spc="0" sz="1500" u="none" cap="none" strike="noStrike">
                <a:solidFill>
                  <a:schemeClr val="dk2"/>
                </a:solidFill>
                <a:latin typeface="Calibri"/>
                <a:ea typeface="Calibri"/>
                <a:cs typeface="Calibri"/>
                <a:sym typeface="Calibri"/>
              </a:rPr>
              <a:t>Fericire și controlul atenției</a:t>
            </a:r>
            <a:endParaRPr b="0" i="0" spc="0" sz="1500" u="none" cap="none" strike="noStrike">
              <a:solidFill>
                <a:schemeClr val="dk1"/>
              </a:solidFill>
              <a:latin typeface="Calibri"/>
              <a:ea typeface="Calibri"/>
              <a:cs typeface="Calibri"/>
              <a:sym typeface="Calibri"/>
            </a:endParaRPr>
          </a:p>
        </p:txBody>
      </p:sp>
      <p:sp>
        <p:nvSpPr>
          <p:cNvPr id="1139" name="Google Shape;1139;p49"/>
          <p:cNvSpPr txBox="1"/>
          <p:nvPr/>
        </p:nvSpPr>
        <p:spPr>
          <a:xfrm>
            <a:off x="5257800" y="5806440"/>
            <a:ext cx="6263640" cy="3108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1500"/>
              <a:buFont typeface="Calibri"/>
              <a:buNone/>
            </a:pPr>
            <a:r>
              <a:rPr b="1" i="0" lang="en-US" spc="0" sz="1500" u="none" cap="none" strike="noStrike">
                <a:solidFill>
                  <a:schemeClr val="dk2"/>
                </a:solidFill>
                <a:latin typeface="Calibri"/>
                <a:ea typeface="Calibri"/>
                <a:cs typeface="Calibri"/>
                <a:sym typeface="Calibri"/>
              </a:rPr>
              <a:t>Consolidez abilitățile și construiesc fericirea</a:t>
            </a:r>
            <a:endParaRPr b="0" i="0" spc="0" sz="1500" u="none" cap="none" strike="noStrike">
              <a:solidFill>
                <a:schemeClr val="dk1"/>
              </a:solidFill>
              <a:latin typeface="Calibri"/>
              <a:ea typeface="Calibri"/>
              <a:cs typeface="Calibri"/>
              <a:sym typeface="Calibri"/>
            </a:endParaRPr>
          </a:p>
        </p:txBody>
      </p:sp>
      <p:sp>
        <p:nvSpPr>
          <p:cNvPr id="1140" name="Google Shape;1140;p49"/>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Imagini: REThink Game · Surse: REThink Game (App Store, 2025); David, Cardoș și Matu (2019), European Child &amp; Adolescent Psychiatry · dezvoltat la UBB, DATA Lab, coord. Oana David</a:t>
            </a:r>
            <a:endParaRPr sz="1000"/>
          </a:p>
        </p:txBody>
      </p:sp>
      <p:sp>
        <p:nvSpPr>
          <p:cNvPr id="1141" name="Google Shape;1141;p49"/>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50"/>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9</a:t>
            </a:r>
            <a:endParaRPr sz="12000"/>
          </a:p>
        </p:txBody>
      </p:sp>
      <p:sp>
        <p:nvSpPr>
          <p:cNvPr id="1148" name="Google Shape;1148;p50"/>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3"/>
              </a:buClr>
              <a:buSzPts val="1200"/>
              <a:buFont typeface="Calibri"/>
              <a:buNone/>
            </a:pPr>
            <a:r>
              <a:rPr b="1" i="0" lang="en-US" spc="200" sz="1200" u="none" cap="none" strike="noStrike">
                <a:solidFill>
                  <a:schemeClr val="accent3"/>
                </a:solidFill>
                <a:latin typeface="Calibri"/>
                <a:ea typeface="Calibri"/>
                <a:cs typeface="Calibri"/>
                <a:sym typeface="Calibri"/>
              </a:rPr>
              <a:t>AUTOREGLARE</a:t>
            </a:r>
            <a:endParaRPr b="0" i="0" spc="0" sz="1200" u="none" cap="none" strike="noStrike">
              <a:solidFill>
                <a:schemeClr val="dk1"/>
              </a:solidFill>
              <a:latin typeface="Calibri"/>
              <a:ea typeface="Calibri"/>
              <a:cs typeface="Calibri"/>
              <a:sym typeface="Calibri"/>
            </a:endParaRPr>
          </a:p>
        </p:txBody>
      </p:sp>
      <p:sp>
        <p:nvSpPr>
          <p:cNvPr id="1149" name="Google Shape;1149;p50"/>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PREDĂM EXPLICIT CUM SE ÎNVAȚĂ</a:t>
            </a:r>
            <a:endParaRPr sz="4000"/>
          </a:p>
        </p:txBody>
      </p:sp>
      <p:sp>
        <p:nvSpPr>
          <p:cNvPr id="1150" name="Google Shape;1150;p50"/>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latin typeface="Cambria"/>
                <a:ea typeface="Cambria"/>
                <a:cs typeface="Cambria"/>
                <a:sym typeface="Cambria"/>
              </a:rPr>
              <a:t>Planifică. Monitorizează. Evaluează. Cu voce tare.</a:t>
            </a:r>
            <a:endParaRPr sz="2800">
              <a:latin typeface="Cambria"/>
              <a:ea typeface="Cambria"/>
              <a:cs typeface="Cambria"/>
              <a:sym typeface="Cambria"/>
            </a:endParaRPr>
          </a:p>
        </p:txBody>
      </p:sp>
      <p:sp>
        <p:nvSpPr>
          <p:cNvPr id="1151" name="Google Shape;1151;p50"/>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Sursa: Education Endowment Foundation, Teaching and Learning Toolkit — Metacogniție și autoreglare</a:t>
            </a:r>
            <a:endParaRPr sz="1000"/>
          </a:p>
        </p:txBody>
      </p:sp>
      <p:sp>
        <p:nvSpPr>
          <p:cNvPr id="1152" name="Google Shape;1152;p50"/>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sp>
        <p:nvSpPr>
          <p:cNvPr id="1158" name="Google Shape;1158;p51"/>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10</a:t>
            </a:r>
            <a:endParaRPr sz="12000"/>
          </a:p>
        </p:txBody>
      </p:sp>
      <p:sp>
        <p:nvSpPr>
          <p:cNvPr id="1159" name="Google Shape;1159;p51"/>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3"/>
              </a:buClr>
              <a:buSzPts val="1200"/>
              <a:buFont typeface="Calibri"/>
              <a:buNone/>
            </a:pPr>
            <a:r>
              <a:rPr b="1" i="0" lang="en-US" spc="200" sz="1200" u="none" cap="none" strike="noStrike">
                <a:solidFill>
                  <a:schemeClr val="accent3"/>
                </a:solidFill>
                <a:latin typeface="Calibri"/>
                <a:ea typeface="Calibri"/>
                <a:cs typeface="Calibri"/>
                <a:sym typeface="Calibri"/>
              </a:rPr>
              <a:t>AUTOREGLARE</a:t>
            </a:r>
            <a:endParaRPr b="0" i="0" spc="0" sz="1200" u="none" cap="none" strike="noStrike">
              <a:solidFill>
                <a:schemeClr val="dk1"/>
              </a:solidFill>
              <a:latin typeface="Calibri"/>
              <a:ea typeface="Calibri"/>
              <a:cs typeface="Calibri"/>
              <a:sym typeface="Calibri"/>
            </a:endParaRPr>
          </a:p>
        </p:txBody>
      </p:sp>
      <p:sp>
        <p:nvSpPr>
          <p:cNvPr id="1160" name="Google Shape;1160;p51"/>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DĂM FEEDBACK CARE CONSTRUIEȘTE</a:t>
            </a:r>
            <a:endParaRPr sz="4000"/>
          </a:p>
        </p:txBody>
      </p:sp>
      <p:sp>
        <p:nvSpPr>
          <p:cNvPr id="1161" name="Google Shape;1161;p51"/>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latin typeface="Cambria"/>
                <a:ea typeface="Cambria"/>
                <a:cs typeface="Cambria"/>
                <a:sym typeface="Cambria"/>
              </a:rPr>
              <a:t>Despre strategie și pașii următori, nu despre etichete.</a:t>
            </a:r>
            <a:endParaRPr sz="2800">
              <a:latin typeface="Cambria"/>
              <a:ea typeface="Cambria"/>
              <a:cs typeface="Cambria"/>
              <a:sym typeface="Cambria"/>
            </a:endParaRPr>
          </a:p>
        </p:txBody>
      </p:sp>
      <p:sp>
        <p:nvSpPr>
          <p:cNvPr id="1162" name="Google Shape;1162;p51"/>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Education Endowment Foundation, Teaching and Learning Toolkit — Feedback; Hattie și Timperley (2007)</a:t>
            </a:r>
            <a:endParaRPr sz="1000"/>
          </a:p>
        </p:txBody>
      </p:sp>
      <p:sp>
        <p:nvSpPr>
          <p:cNvPr id="1163" name="Google Shape;1163;p51"/>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sp>
        <p:nvSpPr>
          <p:cNvPr id="1169" name="Google Shape;1169;p52"/>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11</a:t>
            </a:r>
            <a:endParaRPr sz="12000"/>
          </a:p>
        </p:txBody>
      </p:sp>
      <p:sp>
        <p:nvSpPr>
          <p:cNvPr id="1170" name="Google Shape;1170;p52"/>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3"/>
              </a:buClr>
              <a:buSzPts val="1200"/>
              <a:buFont typeface="Calibri"/>
              <a:buNone/>
            </a:pPr>
            <a:r>
              <a:rPr b="1" i="0" lang="en-US" spc="200" sz="1200" u="none" cap="none" strike="noStrike">
                <a:solidFill>
                  <a:schemeClr val="accent3"/>
                </a:solidFill>
                <a:latin typeface="Calibri"/>
                <a:ea typeface="Calibri"/>
                <a:cs typeface="Calibri"/>
                <a:sym typeface="Calibri"/>
              </a:rPr>
              <a:t>AUTOREGLARE</a:t>
            </a:r>
            <a:endParaRPr b="0" i="0" spc="0" sz="1200" u="none" cap="none" strike="noStrike">
              <a:solidFill>
                <a:schemeClr val="dk1"/>
              </a:solidFill>
              <a:latin typeface="Calibri"/>
              <a:ea typeface="Calibri"/>
              <a:cs typeface="Calibri"/>
              <a:sym typeface="Calibri"/>
            </a:endParaRPr>
          </a:p>
        </p:txBody>
      </p:sp>
      <p:sp>
        <p:nvSpPr>
          <p:cNvPr id="1171" name="Google Shape;1171;p52"/>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AI-UL DEVINE ANTRENOR,</a:t>
            </a:r>
            <a:endParaRPr sz="4000"/>
          </a:p>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NU SCURTĂTURĂ</a:t>
            </a:r>
            <a:endParaRPr sz="4000"/>
          </a:p>
        </p:txBody>
      </p:sp>
      <p:sp>
        <p:nvSpPr>
          <p:cNvPr id="1172" name="Google Shape;1172;p52"/>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latin typeface="Cambria"/>
                <a:ea typeface="Cambria"/>
                <a:cs typeface="Cambria"/>
                <a:sym typeface="Cambria"/>
              </a:rPr>
              <a:t>Întâi încearcă singur. Apoi cere indicii, nu răspunsuri.</a:t>
            </a:r>
            <a:endParaRPr sz="2800">
              <a:latin typeface="Cambria"/>
              <a:ea typeface="Cambria"/>
              <a:cs typeface="Cambria"/>
              <a:sym typeface="Cambria"/>
            </a:endParaRPr>
          </a:p>
        </p:txBody>
      </p:sp>
      <p:sp>
        <p:nvSpPr>
          <p:cNvPr id="1173" name="Google Shape;1173;p52"/>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Bastani et al. (2025), PNAS — studiu randomizat; OCDE (2026), PISA 2025 Results (Volume I)</a:t>
            </a:r>
            <a:endParaRPr sz="1000"/>
          </a:p>
        </p:txBody>
      </p:sp>
      <p:sp>
        <p:nvSpPr>
          <p:cNvPr id="1174" name="Google Shape;1174;p52"/>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sp>
        <p:nvSpPr>
          <p:cNvPr id="1180" name="Google Shape;1180;p53"/>
          <p:cNvSpPr txBox="1"/>
          <p:nvPr>
            <p:ph idx="1" type="body"/>
          </p:nvPr>
        </p:nvSpPr>
        <p:spPr>
          <a:xfrm>
            <a:off x="685800" y="1554480"/>
            <a:ext cx="2468880" cy="310896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accent1"/>
              </a:buClr>
              <a:buSzPts val="12000"/>
              <a:buNone/>
            </a:pPr>
            <a:r>
              <a:rPr b="1" lang="en-US" sz="12000">
                <a:solidFill>
                  <a:schemeClr val="accent1"/>
                </a:solidFill>
                <a:latin typeface="Cambria"/>
                <a:ea typeface="Cambria"/>
                <a:cs typeface="Cambria"/>
                <a:sym typeface="Cambria"/>
              </a:rPr>
              <a:t>12</a:t>
            </a:r>
            <a:endParaRPr sz="12000"/>
          </a:p>
        </p:txBody>
      </p:sp>
      <p:sp>
        <p:nvSpPr>
          <p:cNvPr id="1181" name="Google Shape;1181;p53"/>
          <p:cNvSpPr txBox="1"/>
          <p:nvPr/>
        </p:nvSpPr>
        <p:spPr>
          <a:xfrm>
            <a:off x="914400" y="1298448"/>
            <a:ext cx="201168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5"/>
              </a:buClr>
              <a:buSzPts val="1200"/>
              <a:buFont typeface="Calibri"/>
              <a:buNone/>
            </a:pPr>
            <a:r>
              <a:rPr b="1" i="0" lang="en-US" spc="200" sz="1200" u="none" cap="none" strike="noStrike">
                <a:solidFill>
                  <a:schemeClr val="accent5"/>
                </a:solidFill>
                <a:latin typeface="Calibri"/>
                <a:ea typeface="Calibri"/>
                <a:cs typeface="Calibri"/>
                <a:sym typeface="Calibri"/>
              </a:rPr>
              <a:t>SISTEMUL</a:t>
            </a:r>
            <a:endParaRPr b="0" i="0" spc="0" sz="1200" u="none" cap="none" strike="noStrike">
              <a:solidFill>
                <a:schemeClr val="dk1"/>
              </a:solidFill>
              <a:latin typeface="Calibri"/>
              <a:ea typeface="Calibri"/>
              <a:cs typeface="Calibri"/>
              <a:sym typeface="Calibri"/>
            </a:endParaRPr>
          </a:p>
        </p:txBody>
      </p:sp>
      <p:sp>
        <p:nvSpPr>
          <p:cNvPr id="1182" name="Google Shape;1182;p53"/>
          <p:cNvSpPr txBox="1"/>
          <p:nvPr>
            <p:ph type="title"/>
          </p:nvPr>
        </p:nvSpPr>
        <p:spPr>
          <a:xfrm>
            <a:off x="3611880" y="1463040"/>
            <a:ext cx="7909560" cy="214884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dk2"/>
              </a:buClr>
              <a:buSzPts val="4000"/>
              <a:buFont typeface="Cambria"/>
              <a:buNone/>
            </a:pPr>
            <a:r>
              <a:rPr b="1" lang="en-US" sz="4000">
                <a:solidFill>
                  <a:schemeClr val="dk2"/>
                </a:solidFill>
              </a:rPr>
              <a:t>FACEM DIN ORIENTARE UN SISTEM, NU UN EVENIMENT</a:t>
            </a:r>
            <a:endParaRPr sz="4000"/>
          </a:p>
        </p:txBody>
      </p:sp>
      <p:sp>
        <p:nvSpPr>
          <p:cNvPr id="1183" name="Google Shape;1183;p53"/>
          <p:cNvSpPr txBox="1"/>
          <p:nvPr>
            <p:ph idx="2" type="body"/>
          </p:nvPr>
        </p:nvSpPr>
        <p:spPr>
          <a:xfrm>
            <a:off x="3611880" y="4069080"/>
            <a:ext cx="7909560" cy="16459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4"/>
              </a:buClr>
              <a:buSzPts val="2800"/>
              <a:buNone/>
            </a:pPr>
            <a:r>
              <a:rPr i="1" lang="en-US" sz="2800">
                <a:solidFill>
                  <a:schemeClr val="accent4"/>
                </a:solidFill>
              </a:rPr>
              <a:t>Cineva dirijează intervenția, dar sunt utilizați toți agenții care contribuie la schimbare.</a:t>
            </a:r>
            <a:endParaRPr sz="2800"/>
          </a:p>
        </p:txBody>
      </p:sp>
      <p:sp>
        <p:nvSpPr>
          <p:cNvPr id="1184" name="Google Shape;1184;p53"/>
          <p:cNvSpPr txBox="1"/>
          <p:nvPr>
            <p:ph idx="3" type="body"/>
          </p:nvPr>
        </p:nvSpPr>
        <p:spPr>
          <a:xfrm>
            <a:off x="3611880" y="6236208"/>
            <a:ext cx="731520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Surse: Mircea Miclea, emisiunea „Profesor și părinte azi”, A7TV (2024), via Edupedu; Gatsby Foundation și The Careers &amp; Enterprise Company (2024)</a:t>
            </a:r>
            <a:endParaRPr sz="1000"/>
          </a:p>
        </p:txBody>
      </p:sp>
      <p:sp>
        <p:nvSpPr>
          <p:cNvPr id="1185" name="Google Shape;1185;p53"/>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55"/>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3200"/>
              <a:buFont typeface="Cambria"/>
              <a:buNone/>
            </a:pPr>
            <a:r>
              <a:rPr b="1" lang="en-US" sz="3200">
                <a:solidFill>
                  <a:schemeClr val="lt1"/>
                </a:solidFill>
              </a:rPr>
              <a:t>Firul întreg, în șase propoziții</a:t>
            </a:r>
            <a:endParaRPr sz="3200"/>
          </a:p>
        </p:txBody>
      </p:sp>
      <p:cxnSp>
        <p:nvCxnSpPr>
          <p:cNvPr id="1192" name="Google Shape;1192;p55"/>
          <p:cNvCxnSpPr/>
          <p:nvPr/>
        </p:nvCxnSpPr>
        <p:spPr>
          <a:xfrm>
            <a:off x="877824" y="2112264"/>
            <a:ext cx="0" cy="3474720"/>
          </a:xfrm>
          <a:prstGeom prst="straightConnector1">
            <a:avLst/>
          </a:prstGeom>
          <a:noFill/>
          <a:ln cap="flat" cmpd="sng" w="31750">
            <a:solidFill>
              <a:srgbClr val="E76F51"/>
            </a:solidFill>
            <a:prstDash val="solid"/>
            <a:round/>
            <a:headEnd len="sm" w="sm" type="none"/>
            <a:tailEnd len="sm" w="sm" type="none"/>
          </a:ln>
        </p:spPr>
      </p:cxnSp>
      <p:sp>
        <p:nvSpPr>
          <p:cNvPr id="1193" name="Google Shape;1193;p55"/>
          <p:cNvSpPr/>
          <p:nvPr/>
        </p:nvSpPr>
        <p:spPr>
          <a:xfrm>
            <a:off x="685800" y="1920240"/>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94" name="Google Shape;1194;p55"/>
          <p:cNvSpPr txBox="1"/>
          <p:nvPr/>
        </p:nvSpPr>
        <p:spPr>
          <a:xfrm>
            <a:off x="685800" y="192024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1</a:t>
            </a:r>
            <a:endParaRPr b="0" i="0" spc="0" sz="1400" u="none" cap="none" strike="noStrike">
              <a:solidFill>
                <a:schemeClr val="dk1"/>
              </a:solidFill>
              <a:latin typeface="Calibri"/>
              <a:ea typeface="Calibri"/>
              <a:cs typeface="Calibri"/>
              <a:sym typeface="Calibri"/>
            </a:endParaRPr>
          </a:p>
        </p:txBody>
      </p:sp>
      <p:sp>
        <p:nvSpPr>
          <p:cNvPr id="1195" name="Google Shape;1195;p55"/>
          <p:cNvSpPr/>
          <p:nvPr/>
        </p:nvSpPr>
        <p:spPr>
          <a:xfrm>
            <a:off x="685800" y="2615184"/>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96" name="Google Shape;1196;p55"/>
          <p:cNvSpPr txBox="1"/>
          <p:nvPr/>
        </p:nvSpPr>
        <p:spPr>
          <a:xfrm>
            <a:off x="685800" y="2615184"/>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2</a:t>
            </a:r>
            <a:endParaRPr b="0" i="0" spc="0" sz="1400" u="none" cap="none" strike="noStrike">
              <a:solidFill>
                <a:schemeClr val="dk1"/>
              </a:solidFill>
              <a:latin typeface="Calibri"/>
              <a:ea typeface="Calibri"/>
              <a:cs typeface="Calibri"/>
              <a:sym typeface="Calibri"/>
            </a:endParaRPr>
          </a:p>
        </p:txBody>
      </p:sp>
      <p:sp>
        <p:nvSpPr>
          <p:cNvPr id="1197" name="Google Shape;1197;p55"/>
          <p:cNvSpPr/>
          <p:nvPr/>
        </p:nvSpPr>
        <p:spPr>
          <a:xfrm>
            <a:off x="685800" y="3310128"/>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98" name="Google Shape;1198;p55"/>
          <p:cNvSpPr txBox="1"/>
          <p:nvPr/>
        </p:nvSpPr>
        <p:spPr>
          <a:xfrm>
            <a:off x="685800" y="3310128"/>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3</a:t>
            </a:r>
            <a:endParaRPr b="0" i="0" spc="0" sz="1400" u="none" cap="none" strike="noStrike">
              <a:solidFill>
                <a:schemeClr val="dk1"/>
              </a:solidFill>
              <a:latin typeface="Calibri"/>
              <a:ea typeface="Calibri"/>
              <a:cs typeface="Calibri"/>
              <a:sym typeface="Calibri"/>
            </a:endParaRPr>
          </a:p>
        </p:txBody>
      </p:sp>
      <p:sp>
        <p:nvSpPr>
          <p:cNvPr id="1199" name="Google Shape;1199;p55"/>
          <p:cNvSpPr/>
          <p:nvPr/>
        </p:nvSpPr>
        <p:spPr>
          <a:xfrm>
            <a:off x="685800" y="4005072"/>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00" name="Google Shape;1200;p55"/>
          <p:cNvSpPr txBox="1"/>
          <p:nvPr/>
        </p:nvSpPr>
        <p:spPr>
          <a:xfrm>
            <a:off x="685800" y="4005072"/>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4</a:t>
            </a:r>
            <a:endParaRPr b="0" i="0" spc="0" sz="1400" u="none" cap="none" strike="noStrike">
              <a:solidFill>
                <a:schemeClr val="dk1"/>
              </a:solidFill>
              <a:latin typeface="Calibri"/>
              <a:ea typeface="Calibri"/>
              <a:cs typeface="Calibri"/>
              <a:sym typeface="Calibri"/>
            </a:endParaRPr>
          </a:p>
        </p:txBody>
      </p:sp>
      <p:sp>
        <p:nvSpPr>
          <p:cNvPr id="1201" name="Google Shape;1201;p55"/>
          <p:cNvSpPr/>
          <p:nvPr/>
        </p:nvSpPr>
        <p:spPr>
          <a:xfrm>
            <a:off x="685800" y="4700016"/>
            <a:ext cx="384048" cy="384048"/>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02" name="Google Shape;1202;p55"/>
          <p:cNvSpPr txBox="1"/>
          <p:nvPr/>
        </p:nvSpPr>
        <p:spPr>
          <a:xfrm>
            <a:off x="685800" y="4700016"/>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lt1"/>
              </a:buClr>
              <a:buSzPts val="1400"/>
              <a:buFont typeface="Cambria"/>
              <a:buNone/>
            </a:pPr>
            <a:r>
              <a:rPr b="1" i="0" lang="en-US" spc="0" sz="1400" u="none" cap="none" strike="noStrike">
                <a:solidFill>
                  <a:schemeClr val="lt1"/>
                </a:solidFill>
                <a:latin typeface="Cambria"/>
                <a:ea typeface="Cambria"/>
                <a:cs typeface="Cambria"/>
                <a:sym typeface="Cambria"/>
              </a:rPr>
              <a:t>5</a:t>
            </a:r>
            <a:endParaRPr b="0" i="0" spc="0" sz="1400" u="none" cap="none" strike="noStrike">
              <a:solidFill>
                <a:schemeClr val="dk1"/>
              </a:solidFill>
              <a:latin typeface="Calibri"/>
              <a:ea typeface="Calibri"/>
              <a:cs typeface="Calibri"/>
              <a:sym typeface="Calibri"/>
            </a:endParaRPr>
          </a:p>
        </p:txBody>
      </p:sp>
      <p:sp>
        <p:nvSpPr>
          <p:cNvPr id="1203" name="Google Shape;1203;p55"/>
          <p:cNvSpPr/>
          <p:nvPr/>
        </p:nvSpPr>
        <p:spPr>
          <a:xfrm>
            <a:off x="685800" y="5394960"/>
            <a:ext cx="384048" cy="384048"/>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04" name="Google Shape;1204;p55"/>
          <p:cNvSpPr txBox="1"/>
          <p:nvPr/>
        </p:nvSpPr>
        <p:spPr>
          <a:xfrm>
            <a:off x="685800" y="5394960"/>
            <a:ext cx="38404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2"/>
              </a:buClr>
              <a:buSzPts val="1400"/>
              <a:buFont typeface="Cambria"/>
              <a:buNone/>
            </a:pPr>
            <a:r>
              <a:rPr b="1" i="0" lang="en-US" spc="0" sz="1400" u="none" cap="none" strike="noStrike">
                <a:solidFill>
                  <a:schemeClr val="dk2"/>
                </a:solidFill>
                <a:latin typeface="Cambria"/>
                <a:ea typeface="Cambria"/>
                <a:cs typeface="Cambria"/>
                <a:sym typeface="Cambria"/>
              </a:rPr>
              <a:t>6</a:t>
            </a:r>
            <a:endParaRPr b="0" i="0" spc="0" sz="1400" u="none" cap="none" strike="noStrike">
              <a:solidFill>
                <a:schemeClr val="dk1"/>
              </a:solidFill>
              <a:latin typeface="Calibri"/>
              <a:ea typeface="Calibri"/>
              <a:cs typeface="Calibri"/>
              <a:sym typeface="Calibri"/>
            </a:endParaRPr>
          </a:p>
        </p:txBody>
      </p:sp>
      <p:sp>
        <p:nvSpPr>
          <p:cNvPr id="1205" name="Google Shape;1205;p55"/>
          <p:cNvSpPr txBox="1"/>
          <p:nvPr/>
        </p:nvSpPr>
        <p:spPr>
          <a:xfrm>
            <a:off x="1325880" y="1901952"/>
            <a:ext cx="10195560" cy="4206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0" i="0" lang="en-US" spc="0" sz="1800" u="none" cap="none" strike="noStrike">
                <a:solidFill>
                  <a:schemeClr val="lt1"/>
                </a:solidFill>
                <a:latin typeface="Calibri"/>
                <a:ea typeface="Calibri"/>
                <a:cs typeface="Calibri"/>
                <a:sym typeface="Calibri"/>
              </a:rPr>
              <a:t>Lumea se schimbă mai repede decât orice plan: </a:t>
            </a:r>
            <a:r>
              <a:rPr b="1" i="0" lang="en-US" spc="0" sz="1800" u="none" cap="none" strike="noStrike">
                <a:solidFill>
                  <a:schemeClr val="accent1"/>
                </a:solidFill>
                <a:latin typeface="Calibri"/>
                <a:ea typeface="Calibri"/>
                <a:cs typeface="Calibri"/>
                <a:sym typeface="Calibri"/>
              </a:rPr>
              <a:t>39% din competențe</a:t>
            </a:r>
            <a:r>
              <a:rPr b="0" i="0" lang="en-US" spc="0" sz="1800" u="none" cap="none" strike="noStrike">
                <a:solidFill>
                  <a:schemeClr val="lt1"/>
                </a:solidFill>
                <a:latin typeface="Calibri"/>
                <a:ea typeface="Calibri"/>
                <a:cs typeface="Calibri"/>
                <a:sym typeface="Calibri"/>
              </a:rPr>
              <a:t>, până în 2030.</a:t>
            </a:r>
            <a:endParaRPr b="0" i="0" spc="0" sz="1800" u="none" cap="none" strike="noStrike">
              <a:solidFill>
                <a:schemeClr val="dk1"/>
              </a:solidFill>
              <a:latin typeface="Calibri"/>
              <a:ea typeface="Calibri"/>
              <a:cs typeface="Calibri"/>
              <a:sym typeface="Calibri"/>
            </a:endParaRPr>
          </a:p>
        </p:txBody>
      </p:sp>
      <p:sp>
        <p:nvSpPr>
          <p:cNvPr id="1206" name="Google Shape;1206;p55"/>
          <p:cNvSpPr txBox="1"/>
          <p:nvPr/>
        </p:nvSpPr>
        <p:spPr>
          <a:xfrm>
            <a:off x="1325880" y="2596896"/>
            <a:ext cx="10195560" cy="4206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0" i="0" lang="en-US" spc="0" sz="1800" u="none" cap="none" strike="noStrike">
                <a:solidFill>
                  <a:schemeClr val="lt1"/>
                </a:solidFill>
                <a:latin typeface="Calibri"/>
                <a:ea typeface="Calibri"/>
                <a:cs typeface="Calibri"/>
                <a:sym typeface="Calibri"/>
              </a:rPr>
              <a:t>De aceea, cariera nu se mai alege o dată: </a:t>
            </a:r>
            <a:r>
              <a:rPr b="1" i="0" lang="en-US" spc="0" sz="1800" u="none" cap="none" strike="noStrike">
                <a:solidFill>
                  <a:schemeClr val="accent1"/>
                </a:solidFill>
                <a:latin typeface="Calibri"/>
                <a:ea typeface="Calibri"/>
                <a:cs typeface="Calibri"/>
                <a:sym typeface="Calibri"/>
              </a:rPr>
              <a:t>se construiește</a:t>
            </a:r>
            <a:r>
              <a:rPr b="0" i="0" lang="en-US" spc="0" sz="1800" u="none" cap="none" strike="noStrike">
                <a:solidFill>
                  <a:schemeClr val="lt1"/>
                </a:solidFill>
                <a:latin typeface="Calibri"/>
                <a:ea typeface="Calibri"/>
                <a:cs typeface="Calibri"/>
                <a:sym typeface="Calibri"/>
              </a:rPr>
              <a:t>, toată viața.</a:t>
            </a:r>
            <a:endParaRPr b="0" i="0" spc="0" sz="1800" u="none" cap="none" strike="noStrike">
              <a:solidFill>
                <a:schemeClr val="dk1"/>
              </a:solidFill>
              <a:latin typeface="Calibri"/>
              <a:ea typeface="Calibri"/>
              <a:cs typeface="Calibri"/>
              <a:sym typeface="Calibri"/>
            </a:endParaRPr>
          </a:p>
        </p:txBody>
      </p:sp>
      <p:sp>
        <p:nvSpPr>
          <p:cNvPr id="1207" name="Google Shape;1207;p55"/>
          <p:cNvSpPr txBox="1"/>
          <p:nvPr/>
        </p:nvSpPr>
        <p:spPr>
          <a:xfrm>
            <a:off x="1325880" y="3291840"/>
            <a:ext cx="10195560" cy="4206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0" i="0" lang="en-US" spc="0" sz="1800" u="none" cap="none" strike="noStrike">
                <a:solidFill>
                  <a:schemeClr val="lt1"/>
                </a:solidFill>
                <a:latin typeface="Calibri"/>
                <a:ea typeface="Calibri"/>
                <a:cs typeface="Calibri"/>
                <a:sym typeface="Calibri"/>
              </a:rPr>
              <a:t>Elevii noștri pornesc însă de pe </a:t>
            </a:r>
            <a:r>
              <a:rPr b="1" i="0" lang="en-US" spc="0" sz="1800" u="none" cap="none" strike="noStrike">
                <a:solidFill>
                  <a:schemeClr val="accent1"/>
                </a:solidFill>
                <a:latin typeface="Calibri"/>
                <a:ea typeface="Calibri"/>
                <a:cs typeface="Calibri"/>
                <a:sym typeface="Calibri"/>
              </a:rPr>
              <a:t>o fundație fragilă</a:t>
            </a:r>
            <a:r>
              <a:rPr b="0" i="0" lang="en-US" spc="0" sz="1800" u="none" cap="none" strike="noStrike">
                <a:solidFill>
                  <a:schemeClr val="lt1"/>
                </a:solidFill>
                <a:latin typeface="Calibri"/>
                <a:ea typeface="Calibri"/>
                <a:cs typeface="Calibri"/>
                <a:sym typeface="Calibri"/>
              </a:rPr>
              <a:t>, cu prea puțin sprijin.</a:t>
            </a:r>
            <a:endParaRPr b="0" i="0" spc="0" sz="1800" u="none" cap="none" strike="noStrike">
              <a:solidFill>
                <a:schemeClr val="dk1"/>
              </a:solidFill>
              <a:latin typeface="Calibri"/>
              <a:ea typeface="Calibri"/>
              <a:cs typeface="Calibri"/>
              <a:sym typeface="Calibri"/>
            </a:endParaRPr>
          </a:p>
        </p:txBody>
      </p:sp>
      <p:sp>
        <p:nvSpPr>
          <p:cNvPr id="1208" name="Google Shape;1208;p55"/>
          <p:cNvSpPr txBox="1"/>
          <p:nvPr/>
        </p:nvSpPr>
        <p:spPr>
          <a:xfrm>
            <a:off x="1325880" y="3986784"/>
            <a:ext cx="10195560" cy="4206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0" i="0" lang="en-US" spc="0" sz="1800" u="none" cap="none" strike="noStrike">
                <a:solidFill>
                  <a:schemeClr val="lt1"/>
                </a:solidFill>
                <a:latin typeface="Calibri"/>
                <a:ea typeface="Calibri"/>
                <a:cs typeface="Calibri"/>
                <a:sym typeface="Calibri"/>
              </a:rPr>
              <a:t>Ce rezistă schimbării: </a:t>
            </a:r>
            <a:r>
              <a:rPr b="1" i="0" lang="en-US" spc="0" sz="1800" u="none" cap="none" strike="noStrike">
                <a:solidFill>
                  <a:schemeClr val="accent1"/>
                </a:solidFill>
                <a:latin typeface="Calibri"/>
                <a:ea typeface="Calibri"/>
                <a:cs typeface="Calibri"/>
                <a:sym typeface="Calibri"/>
              </a:rPr>
              <a:t>metacompetențele</a:t>
            </a:r>
            <a:r>
              <a:rPr b="0" i="0" lang="en-US" spc="0" sz="1800" u="none" cap="none" strike="noStrike">
                <a:solidFill>
                  <a:schemeClr val="lt1"/>
                </a:solidFill>
                <a:latin typeface="Calibri"/>
                <a:ea typeface="Calibri"/>
                <a:cs typeface="Calibri"/>
                <a:sym typeface="Calibri"/>
              </a:rPr>
              <a:t>, care le construiesc pe toate celelalte.</a:t>
            </a:r>
            <a:endParaRPr b="0" i="0" spc="0" sz="1800" u="none" cap="none" strike="noStrike">
              <a:solidFill>
                <a:schemeClr val="dk1"/>
              </a:solidFill>
              <a:latin typeface="Calibri"/>
              <a:ea typeface="Calibri"/>
              <a:cs typeface="Calibri"/>
              <a:sym typeface="Calibri"/>
            </a:endParaRPr>
          </a:p>
        </p:txBody>
      </p:sp>
      <p:sp>
        <p:nvSpPr>
          <p:cNvPr id="1209" name="Google Shape;1209;p55"/>
          <p:cNvSpPr txBox="1"/>
          <p:nvPr/>
        </p:nvSpPr>
        <p:spPr>
          <a:xfrm>
            <a:off x="1325880" y="4681728"/>
            <a:ext cx="10195560" cy="4206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800"/>
              <a:buFont typeface="Calibri"/>
              <a:buNone/>
            </a:pPr>
            <a:r>
              <a:rPr b="0" i="0" lang="en-US" spc="0" sz="1800" u="none" cap="none" strike="noStrike">
                <a:solidFill>
                  <a:schemeClr val="lt1"/>
                </a:solidFill>
                <a:latin typeface="Calibri"/>
                <a:ea typeface="Calibri"/>
                <a:cs typeface="Calibri"/>
                <a:sym typeface="Calibri"/>
              </a:rPr>
              <a:t>În carieră, </a:t>
            </a:r>
            <a:r>
              <a:rPr b="1" lang="en-US" sz="1800">
                <a:solidFill>
                  <a:schemeClr val="accent1"/>
                </a:solidFill>
                <a:latin typeface="Calibri"/>
                <a:ea typeface="Calibri"/>
                <a:cs typeface="Calibri"/>
                <a:sym typeface="Calibri"/>
              </a:rPr>
              <a:t>metacompetențele </a:t>
            </a:r>
            <a:r>
              <a:rPr b="0" i="0" lang="en-US" spc="0" sz="1800" u="none" cap="none" strike="noStrike">
                <a:solidFill>
                  <a:schemeClr val="lt1"/>
                </a:solidFill>
                <a:latin typeface="Calibri"/>
                <a:ea typeface="Calibri"/>
                <a:cs typeface="Calibri"/>
                <a:sym typeface="Calibri"/>
              </a:rPr>
              <a:t>se pot învăța.</a:t>
            </a:r>
            <a:endParaRPr b="0" i="0" spc="0" sz="1800" u="none" cap="none" strike="noStrike">
              <a:solidFill>
                <a:schemeClr val="dk1"/>
              </a:solidFill>
              <a:latin typeface="Calibri"/>
              <a:ea typeface="Calibri"/>
              <a:cs typeface="Calibri"/>
              <a:sym typeface="Calibri"/>
            </a:endParaRPr>
          </a:p>
        </p:txBody>
      </p:sp>
      <p:sp>
        <p:nvSpPr>
          <p:cNvPr id="1210" name="Google Shape;1210;p55"/>
          <p:cNvSpPr txBox="1"/>
          <p:nvPr/>
        </p:nvSpPr>
        <p:spPr>
          <a:xfrm>
            <a:off x="1325880" y="5376672"/>
            <a:ext cx="10195560" cy="4206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2000"/>
              <a:buFont typeface="Cambria"/>
              <a:buNone/>
            </a:pPr>
            <a:r>
              <a:rPr b="1" i="0" lang="en-US" spc="0" sz="2000" u="none" cap="none" strike="noStrike">
                <a:solidFill>
                  <a:schemeClr val="lt1"/>
                </a:solidFill>
                <a:latin typeface="Cambria"/>
                <a:ea typeface="Cambria"/>
                <a:cs typeface="Cambria"/>
                <a:sym typeface="Cambria"/>
              </a:rPr>
              <a:t>Iar constructorii </a:t>
            </a:r>
            <a:r>
              <a:rPr b="1" i="0" lang="en-US" spc="0" sz="2000" u="none" cap="none" strike="noStrike">
                <a:solidFill>
                  <a:schemeClr val="accent1"/>
                </a:solidFill>
                <a:latin typeface="Cambria"/>
                <a:ea typeface="Cambria"/>
                <a:cs typeface="Cambria"/>
                <a:sym typeface="Cambria"/>
              </a:rPr>
              <a:t>suntem noi</a:t>
            </a:r>
            <a:r>
              <a:rPr b="1" i="0" lang="en-US" spc="0" sz="2000" u="none" cap="none" strike="noStrike">
                <a:solidFill>
                  <a:schemeClr val="lt1"/>
                </a:solidFill>
                <a:latin typeface="Cambria"/>
                <a:ea typeface="Cambria"/>
                <a:cs typeface="Cambria"/>
                <a:sym typeface="Cambria"/>
              </a:rPr>
              <a:t>, consilierii, împreună cu profesorii, </a:t>
            </a:r>
            <a:r>
              <a:rPr b="1" lang="en-US" sz="2000">
                <a:solidFill>
                  <a:schemeClr val="lt1"/>
                </a:solidFill>
                <a:latin typeface="Cambria"/>
                <a:ea typeface="Cambria"/>
                <a:cs typeface="Cambria"/>
                <a:sym typeface="Cambria"/>
              </a:rPr>
              <a:t>părinții</a:t>
            </a:r>
            <a:r>
              <a:rPr b="1" i="0" lang="en-US" spc="0" sz="2000" u="none" cap="none" strike="noStrike">
                <a:solidFill>
                  <a:schemeClr val="lt1"/>
                </a:solidFill>
                <a:latin typeface="Cambria"/>
                <a:ea typeface="Cambria"/>
                <a:cs typeface="Cambria"/>
                <a:sym typeface="Cambria"/>
              </a:rPr>
              <a:t> </a:t>
            </a:r>
            <a:r>
              <a:rPr b="1" lang="en-US" sz="2000">
                <a:solidFill>
                  <a:schemeClr val="lt1"/>
                </a:solidFill>
                <a:latin typeface="Cambria"/>
                <a:ea typeface="Cambria"/>
                <a:cs typeface="Cambria"/>
                <a:sym typeface="Cambria"/>
              </a:rPr>
              <a:t>și</a:t>
            </a:r>
            <a:r>
              <a:rPr b="1" i="0" lang="en-US" spc="0" sz="2000" u="none" cap="none" strike="noStrike">
                <a:solidFill>
                  <a:schemeClr val="lt1"/>
                </a:solidFill>
                <a:latin typeface="Cambria"/>
                <a:ea typeface="Cambria"/>
                <a:cs typeface="Cambria"/>
                <a:sym typeface="Cambria"/>
              </a:rPr>
              <a:t> societatea..</a:t>
            </a:r>
            <a:endParaRPr b="0" i="0" spc="0" sz="2000" u="none" cap="none" strike="noStrike">
              <a:solidFill>
                <a:schemeClr val="dk1"/>
              </a:solidFill>
              <a:latin typeface="Calibri"/>
              <a:ea typeface="Calibri"/>
              <a:cs typeface="Calibri"/>
              <a:sym typeface="Calibri"/>
            </a:endParaRPr>
          </a:p>
        </p:txBody>
      </p:sp>
      <p:sp>
        <p:nvSpPr>
          <p:cNvPr id="1211" name="Google Shape;1211;p55"/>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5"/>
              </a:buClr>
              <a:buSzPts val="1000"/>
              <a:buNone/>
            </a:pPr>
            <a:r>
              <a:t/>
            </a:r>
            <a:endParaRPr sz="1000"/>
          </a:p>
        </p:txBody>
      </p:sp>
      <p:sp>
        <p:nvSpPr>
          <p:cNvPr id="1212" name="Google Shape;1212;p55"/>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56"/>
          <p:cNvSpPr txBox="1"/>
          <p:nvPr>
            <p:ph type="title"/>
          </p:nvPr>
        </p:nvSpPr>
        <p:spPr>
          <a:xfrm>
            <a:off x="685800" y="749808"/>
            <a:ext cx="10835640" cy="86868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3200"/>
              <a:buFont typeface="Cambria"/>
              <a:buNone/>
            </a:pPr>
            <a:r>
              <a:rPr b="1" lang="en-US" sz="3200">
                <a:solidFill>
                  <a:schemeClr val="dk2"/>
                </a:solidFill>
              </a:rPr>
              <a:t>Înainte să plecăm: trei întrebări pentru noi</a:t>
            </a:r>
            <a:endParaRPr sz="3200"/>
          </a:p>
        </p:txBody>
      </p:sp>
      <p:sp>
        <p:nvSpPr>
          <p:cNvPr id="1219" name="Google Shape;1219;p56"/>
          <p:cNvSpPr/>
          <p:nvPr/>
        </p:nvSpPr>
        <p:spPr>
          <a:xfrm>
            <a:off x="685800" y="1828800"/>
            <a:ext cx="1005840" cy="10058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20" name="Google Shape;1220;p56"/>
          <p:cNvSpPr txBox="1"/>
          <p:nvPr/>
        </p:nvSpPr>
        <p:spPr>
          <a:xfrm>
            <a:off x="685800" y="1828800"/>
            <a:ext cx="1005840" cy="10058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4000"/>
              <a:buFont typeface="Cambria"/>
              <a:buNone/>
            </a:pPr>
            <a:r>
              <a:rPr b="1" i="0" lang="en-US" spc="0" sz="4000" u="none" cap="none" strike="noStrike">
                <a:solidFill>
                  <a:schemeClr val="accent1"/>
                </a:solidFill>
                <a:latin typeface="Cambria"/>
                <a:ea typeface="Cambria"/>
                <a:cs typeface="Cambria"/>
                <a:sym typeface="Cambria"/>
              </a:rPr>
              <a:t>1</a:t>
            </a:r>
            <a:endParaRPr b="0" i="0" spc="0" sz="4000" u="none" cap="none" strike="noStrike">
              <a:solidFill>
                <a:schemeClr val="dk1"/>
              </a:solidFill>
              <a:latin typeface="Calibri"/>
              <a:ea typeface="Calibri"/>
              <a:cs typeface="Calibri"/>
              <a:sym typeface="Calibri"/>
            </a:endParaRPr>
          </a:p>
        </p:txBody>
      </p:sp>
      <p:sp>
        <p:nvSpPr>
          <p:cNvPr id="1221" name="Google Shape;1221;p56"/>
          <p:cNvSpPr/>
          <p:nvPr/>
        </p:nvSpPr>
        <p:spPr>
          <a:xfrm>
            <a:off x="1783080" y="1828800"/>
            <a:ext cx="9738360" cy="10058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22" name="Google Shape;1222;p56"/>
          <p:cNvSpPr txBox="1"/>
          <p:nvPr/>
        </p:nvSpPr>
        <p:spPr>
          <a:xfrm>
            <a:off x="2103120" y="1828800"/>
            <a:ext cx="9235440" cy="10058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200"/>
              <a:buFont typeface="Cambria"/>
              <a:buNone/>
            </a:pPr>
            <a:r>
              <a:rPr b="0" i="0" lang="en-US" spc="0" sz="2200" u="none" cap="none" strike="noStrike">
                <a:solidFill>
                  <a:schemeClr val="dk2"/>
                </a:solidFill>
                <a:latin typeface="Cambria"/>
                <a:ea typeface="Cambria"/>
                <a:cs typeface="Cambria"/>
                <a:sym typeface="Cambria"/>
              </a:rPr>
              <a:t>Care este activitatea în care mă simt competent, autonom și împlinit?</a:t>
            </a:r>
            <a:endParaRPr b="0" i="0" spc="0" sz="2200" u="none" cap="none" strike="noStrike">
              <a:solidFill>
                <a:schemeClr val="dk1"/>
              </a:solidFill>
              <a:latin typeface="Calibri"/>
              <a:ea typeface="Calibri"/>
              <a:cs typeface="Calibri"/>
              <a:sym typeface="Calibri"/>
            </a:endParaRPr>
          </a:p>
        </p:txBody>
      </p:sp>
      <p:sp>
        <p:nvSpPr>
          <p:cNvPr id="1223" name="Google Shape;1223;p56"/>
          <p:cNvSpPr/>
          <p:nvPr/>
        </p:nvSpPr>
        <p:spPr>
          <a:xfrm>
            <a:off x="685800" y="2999232"/>
            <a:ext cx="1005840" cy="10058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24" name="Google Shape;1224;p56"/>
          <p:cNvSpPr txBox="1"/>
          <p:nvPr/>
        </p:nvSpPr>
        <p:spPr>
          <a:xfrm>
            <a:off x="685800" y="2999232"/>
            <a:ext cx="1005840" cy="10058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4000"/>
              <a:buFont typeface="Cambria"/>
              <a:buNone/>
            </a:pPr>
            <a:r>
              <a:rPr b="1" i="0" lang="en-US" spc="0" sz="4000" u="none" cap="none" strike="noStrike">
                <a:solidFill>
                  <a:schemeClr val="accent1"/>
                </a:solidFill>
                <a:latin typeface="Cambria"/>
                <a:ea typeface="Cambria"/>
                <a:cs typeface="Cambria"/>
                <a:sym typeface="Cambria"/>
              </a:rPr>
              <a:t>2</a:t>
            </a:r>
            <a:endParaRPr b="0" i="0" spc="0" sz="4000" u="none" cap="none" strike="noStrike">
              <a:solidFill>
                <a:schemeClr val="dk1"/>
              </a:solidFill>
              <a:latin typeface="Calibri"/>
              <a:ea typeface="Calibri"/>
              <a:cs typeface="Calibri"/>
              <a:sym typeface="Calibri"/>
            </a:endParaRPr>
          </a:p>
        </p:txBody>
      </p:sp>
      <p:sp>
        <p:nvSpPr>
          <p:cNvPr id="1225" name="Google Shape;1225;p56"/>
          <p:cNvSpPr/>
          <p:nvPr/>
        </p:nvSpPr>
        <p:spPr>
          <a:xfrm>
            <a:off x="1783080" y="2999232"/>
            <a:ext cx="9738360" cy="10058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26" name="Google Shape;1226;p56"/>
          <p:cNvSpPr txBox="1"/>
          <p:nvPr/>
        </p:nvSpPr>
        <p:spPr>
          <a:xfrm>
            <a:off x="2103120" y="2999232"/>
            <a:ext cx="9235440" cy="10058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200"/>
              <a:buFont typeface="Cambria"/>
              <a:buNone/>
            </a:pPr>
            <a:r>
              <a:rPr b="0" i="0" lang="en-US" spc="0" sz="2200" u="none" cap="none" strike="noStrike">
                <a:solidFill>
                  <a:schemeClr val="dk2"/>
                </a:solidFill>
                <a:latin typeface="Cambria"/>
                <a:ea typeface="Cambria"/>
                <a:cs typeface="Cambria"/>
                <a:sym typeface="Cambria"/>
              </a:rPr>
              <a:t>Care este activitatea în care se exprimă valorile și credințele mele?</a:t>
            </a:r>
            <a:endParaRPr b="0" i="0" spc="0" sz="2200" u="none" cap="none" strike="noStrike">
              <a:solidFill>
                <a:schemeClr val="dk1"/>
              </a:solidFill>
              <a:latin typeface="Calibri"/>
              <a:ea typeface="Calibri"/>
              <a:cs typeface="Calibri"/>
              <a:sym typeface="Calibri"/>
            </a:endParaRPr>
          </a:p>
        </p:txBody>
      </p:sp>
      <p:sp>
        <p:nvSpPr>
          <p:cNvPr id="1227" name="Google Shape;1227;p56"/>
          <p:cNvSpPr/>
          <p:nvPr/>
        </p:nvSpPr>
        <p:spPr>
          <a:xfrm>
            <a:off x="685800" y="4169664"/>
            <a:ext cx="1005840" cy="100584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28" name="Google Shape;1228;p56"/>
          <p:cNvSpPr txBox="1"/>
          <p:nvPr/>
        </p:nvSpPr>
        <p:spPr>
          <a:xfrm>
            <a:off x="685800" y="4169664"/>
            <a:ext cx="1005840" cy="10058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accent1"/>
              </a:buClr>
              <a:buSzPts val="4000"/>
              <a:buFont typeface="Cambria"/>
              <a:buNone/>
            </a:pPr>
            <a:r>
              <a:rPr b="1" i="0" lang="en-US" spc="0" sz="4000" u="none" cap="none" strike="noStrike">
                <a:solidFill>
                  <a:schemeClr val="accent1"/>
                </a:solidFill>
                <a:latin typeface="Cambria"/>
                <a:ea typeface="Cambria"/>
                <a:cs typeface="Cambria"/>
                <a:sym typeface="Cambria"/>
              </a:rPr>
              <a:t>3</a:t>
            </a:r>
            <a:endParaRPr b="0" i="0" spc="0" sz="4000" u="none" cap="none" strike="noStrike">
              <a:solidFill>
                <a:schemeClr val="dk1"/>
              </a:solidFill>
              <a:latin typeface="Calibri"/>
              <a:ea typeface="Calibri"/>
              <a:cs typeface="Calibri"/>
              <a:sym typeface="Calibri"/>
            </a:endParaRPr>
          </a:p>
        </p:txBody>
      </p:sp>
      <p:sp>
        <p:nvSpPr>
          <p:cNvPr id="1229" name="Google Shape;1229;p56"/>
          <p:cNvSpPr/>
          <p:nvPr/>
        </p:nvSpPr>
        <p:spPr>
          <a:xfrm>
            <a:off x="1783080" y="4169664"/>
            <a:ext cx="9738360" cy="100584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30" name="Google Shape;1230;p56"/>
          <p:cNvSpPr txBox="1"/>
          <p:nvPr/>
        </p:nvSpPr>
        <p:spPr>
          <a:xfrm>
            <a:off x="2103120" y="4169664"/>
            <a:ext cx="9235440" cy="10058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2200"/>
              <a:buFont typeface="Cambria"/>
              <a:buNone/>
            </a:pPr>
            <a:r>
              <a:rPr b="0" i="0" lang="en-US" spc="0" sz="2200" u="none" cap="none" strike="noStrike">
                <a:solidFill>
                  <a:schemeClr val="dk2"/>
                </a:solidFill>
                <a:latin typeface="Cambria"/>
                <a:ea typeface="Cambria"/>
                <a:cs typeface="Cambria"/>
                <a:sym typeface="Cambria"/>
              </a:rPr>
              <a:t>Care este contribuția pe care o am prin ceea ce fac?</a:t>
            </a:r>
            <a:endParaRPr b="0" i="0" spc="0" sz="2200" u="none" cap="none" strike="noStrike">
              <a:solidFill>
                <a:schemeClr val="dk1"/>
              </a:solidFill>
              <a:latin typeface="Calibri"/>
              <a:ea typeface="Calibri"/>
              <a:cs typeface="Calibri"/>
              <a:sym typeface="Calibri"/>
            </a:endParaRPr>
          </a:p>
        </p:txBody>
      </p:sp>
      <p:sp>
        <p:nvSpPr>
          <p:cNvPr id="1231" name="Google Shape;1231;p56"/>
          <p:cNvSpPr txBox="1"/>
          <p:nvPr/>
        </p:nvSpPr>
        <p:spPr>
          <a:xfrm>
            <a:off x="685800" y="5440680"/>
            <a:ext cx="1083564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4"/>
              </a:buClr>
              <a:buSzPts val="2200"/>
              <a:buFont typeface="Cambria"/>
              <a:buNone/>
            </a:pPr>
            <a:r>
              <a:rPr b="1" i="0" lang="en-US" spc="0" sz="2200" u="none" cap="none" strike="noStrike">
                <a:solidFill>
                  <a:schemeClr val="accent4"/>
                </a:solidFill>
                <a:latin typeface="Cambria"/>
                <a:ea typeface="Cambria"/>
                <a:cs typeface="Cambria"/>
                <a:sym typeface="Cambria"/>
              </a:rPr>
              <a:t>Nu putem construi </a:t>
            </a:r>
            <a:r>
              <a:rPr b="1" lang="en-US" sz="2200">
                <a:solidFill>
                  <a:schemeClr val="accent4"/>
                </a:solidFill>
                <a:latin typeface="Cambria"/>
                <a:ea typeface="Cambria"/>
                <a:cs typeface="Cambria"/>
                <a:sym typeface="Cambria"/>
              </a:rPr>
              <a:t>cu</a:t>
            </a:r>
            <a:r>
              <a:rPr b="1" i="0" lang="en-US" spc="0" sz="2200" u="none" cap="none" strike="noStrike">
                <a:solidFill>
                  <a:schemeClr val="accent4"/>
                </a:solidFill>
                <a:latin typeface="Cambria"/>
                <a:ea typeface="Cambria"/>
                <a:cs typeface="Cambria"/>
                <a:sym typeface="Cambria"/>
              </a:rPr>
              <a:t> elevii ceea ce nu construim în noi.</a:t>
            </a:r>
            <a:endParaRPr b="0" i="0" spc="0" sz="2200" u="none" cap="none" strike="noStrike">
              <a:solidFill>
                <a:schemeClr val="dk1"/>
              </a:solidFill>
              <a:latin typeface="Calibri"/>
              <a:ea typeface="Calibri"/>
              <a:cs typeface="Calibri"/>
              <a:sym typeface="Calibri"/>
            </a:endParaRPr>
          </a:p>
        </p:txBody>
      </p:sp>
      <p:sp>
        <p:nvSpPr>
          <p:cNvPr id="1232" name="Google Shape;1232;p56"/>
          <p:cNvSpPr txBox="1"/>
          <p:nvPr>
            <p:ph idx="1" type="body"/>
          </p:nvPr>
        </p:nvSpPr>
        <p:spPr>
          <a:xfrm>
            <a:off x="685800" y="6236208"/>
            <a:ext cx="9966960" cy="34747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accent6"/>
              </a:buClr>
              <a:buSzPts val="1000"/>
              <a:buNone/>
            </a:pPr>
            <a:r>
              <a:rPr lang="en-US" sz="1000">
                <a:solidFill>
                  <a:schemeClr val="accent6"/>
                </a:solidFill>
              </a:rPr>
              <a:t>Întrebări din „Psihologia succesului subiectiv” (Dumulescu, 2019)</a:t>
            </a:r>
            <a:endParaRPr sz="1000"/>
          </a:p>
        </p:txBody>
      </p:sp>
      <p:sp>
        <p:nvSpPr>
          <p:cNvPr id="1233" name="Google Shape;1233;p56"/>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5D6B82"/>
                </a:solidFill>
                <a:latin typeface="Calibri"/>
                <a:ea typeface="Calibri"/>
                <a:cs typeface="Calibri"/>
                <a:sym typeface="Calibri"/>
              </a:rPr>
              <a:t>‹#›</a:t>
            </a:fld>
            <a:endParaRPr b="0" i="0" sz="1000" u="none" cap="none" strike="noStrike">
              <a:solidFill>
                <a:srgbClr val="5D6B82"/>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57"/>
          <p:cNvSpPr txBox="1"/>
          <p:nvPr>
            <p:ph idx="4294967295" type="sldNum"/>
          </p:nvPr>
        </p:nvSpPr>
        <p:spPr>
          <a:xfrm>
            <a:off x="11109960" y="6263640"/>
            <a:ext cx="411480" cy="2743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US" sz="1000" u="none" cap="none" strike="noStrike">
                <a:solidFill>
                  <a:srgbClr val="A9C6E8"/>
                </a:solidFill>
                <a:latin typeface="Calibri"/>
                <a:ea typeface="Calibri"/>
                <a:cs typeface="Calibri"/>
                <a:sym typeface="Calibri"/>
              </a:rPr>
              <a:t>‹#›</a:t>
            </a:fld>
            <a:endParaRPr b="0" i="0" sz="1000" u="none" cap="none" strike="noStrike">
              <a:solidFill>
                <a:srgbClr val="A9C6E8"/>
              </a:solidFill>
              <a:latin typeface="Calibri"/>
              <a:ea typeface="Calibri"/>
              <a:cs typeface="Calibri"/>
              <a:sym typeface="Calibri"/>
            </a:endParaRPr>
          </a:p>
        </p:txBody>
      </p:sp>
      <p:sp>
        <p:nvSpPr>
          <p:cNvPr id="1240" name="Google Shape;1240;p57"/>
          <p:cNvSpPr txBox="1"/>
          <p:nvPr/>
        </p:nvSpPr>
        <p:spPr>
          <a:xfrm>
            <a:off x="685800" y="868680"/>
            <a:ext cx="10835700" cy="400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pc="150" sz="2600" u="none" cap="none" strike="noStrike">
                <a:solidFill>
                  <a:srgbClr val="A9C6E8"/>
                </a:solidFill>
                <a:latin typeface="Cambria"/>
                <a:ea typeface="Cambria"/>
                <a:cs typeface="Cambria"/>
                <a:sym typeface="Cambria"/>
              </a:rPr>
              <a:t>CARIERA   NU  ESTE  DESPRE   MUNCĂ.</a:t>
            </a:r>
            <a:endParaRPr/>
          </a:p>
        </p:txBody>
      </p:sp>
      <p:cxnSp>
        <p:nvCxnSpPr>
          <p:cNvPr id="1241" name="Google Shape;1241;p57"/>
          <p:cNvCxnSpPr/>
          <p:nvPr/>
        </p:nvCxnSpPr>
        <p:spPr>
          <a:xfrm>
            <a:off x="914400" y="2103120"/>
            <a:ext cx="0" cy="2103120"/>
          </a:xfrm>
          <a:prstGeom prst="straightConnector1">
            <a:avLst/>
          </a:prstGeom>
          <a:noFill/>
          <a:ln cap="flat" cmpd="sng" w="31750">
            <a:solidFill>
              <a:srgbClr val="E76F51"/>
            </a:solidFill>
            <a:prstDash val="solid"/>
            <a:round/>
            <a:headEnd len="sm" w="sm" type="none"/>
            <a:tailEnd len="sm" w="sm" type="none"/>
          </a:ln>
          <a:effectLst>
            <a:outerShdw blurRad="40000" rotWithShape="0" dir="5400000" dist="20000">
              <a:srgbClr val="000000">
                <a:alpha val="38039"/>
              </a:srgbClr>
            </a:outerShdw>
          </a:effectLst>
        </p:spPr>
      </p:cxnSp>
      <p:sp>
        <p:nvSpPr>
          <p:cNvPr id="1242" name="Google Shape;1242;p57"/>
          <p:cNvSpPr/>
          <p:nvPr/>
        </p:nvSpPr>
        <p:spPr>
          <a:xfrm>
            <a:off x="685800" y="1874519"/>
            <a:ext cx="457200" cy="457200"/>
          </a:xfrm>
          <a:prstGeom prst="rect">
            <a:avLst/>
          </a:prstGeom>
          <a:solidFill>
            <a:srgbClr val="3D5A8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243" name="Google Shape;1243;p57"/>
          <p:cNvSpPr txBox="1"/>
          <p:nvPr/>
        </p:nvSpPr>
        <p:spPr>
          <a:xfrm>
            <a:off x="1463040" y="1691639"/>
            <a:ext cx="10058400" cy="82296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pc="0" sz="4200" u="none" cap="none" strike="noStrike">
                <a:solidFill>
                  <a:srgbClr val="FFFFFF"/>
                </a:solidFill>
                <a:latin typeface="Cambria"/>
                <a:ea typeface="Cambria"/>
                <a:cs typeface="Cambria"/>
                <a:sym typeface="Cambria"/>
              </a:rPr>
              <a:t>Este </a:t>
            </a:r>
            <a:r>
              <a:rPr b="1" i="0" lang="en-US" spc="0" sz="4200" u="none" cap="none" strike="noStrike">
                <a:solidFill>
                  <a:srgbClr val="F2A541"/>
                </a:solidFill>
                <a:latin typeface="Cambria"/>
                <a:ea typeface="Cambria"/>
                <a:cs typeface="Cambria"/>
                <a:sym typeface="Cambria"/>
              </a:rPr>
              <a:t>viața</a:t>
            </a:r>
            <a:r>
              <a:rPr b="1" i="0" lang="en-US" spc="0" sz="4200" u="none" cap="none" strike="noStrike">
                <a:solidFill>
                  <a:srgbClr val="FFFFFF"/>
                </a:solidFill>
                <a:latin typeface="Cambria"/>
                <a:ea typeface="Cambria"/>
                <a:cs typeface="Cambria"/>
                <a:sym typeface="Cambria"/>
              </a:rPr>
              <a:t> pe care o construiești.</a:t>
            </a:r>
            <a:endParaRPr/>
          </a:p>
        </p:txBody>
      </p:sp>
      <p:sp>
        <p:nvSpPr>
          <p:cNvPr id="1244" name="Google Shape;1244;p57"/>
          <p:cNvSpPr/>
          <p:nvPr/>
        </p:nvSpPr>
        <p:spPr>
          <a:xfrm>
            <a:off x="685800" y="2926079"/>
            <a:ext cx="457200" cy="457200"/>
          </a:xfrm>
          <a:prstGeom prst="rect">
            <a:avLst/>
          </a:prstGeom>
          <a:solidFill>
            <a:srgbClr val="3D5A8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245" name="Google Shape;1245;p57"/>
          <p:cNvSpPr txBox="1"/>
          <p:nvPr/>
        </p:nvSpPr>
        <p:spPr>
          <a:xfrm>
            <a:off x="1463040" y="2743199"/>
            <a:ext cx="10058400" cy="82296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pc="0" sz="4200" u="none" cap="none" strike="noStrike">
                <a:solidFill>
                  <a:srgbClr val="FFFFFF"/>
                </a:solidFill>
                <a:latin typeface="Cambria"/>
                <a:ea typeface="Cambria"/>
                <a:cs typeface="Cambria"/>
                <a:sym typeface="Cambria"/>
              </a:rPr>
              <a:t>Este </a:t>
            </a:r>
            <a:r>
              <a:rPr b="1" i="0" lang="en-US" spc="0" sz="4200" u="none" cap="none" strike="noStrike">
                <a:solidFill>
                  <a:srgbClr val="F2A541"/>
                </a:solidFill>
                <a:latin typeface="Cambria"/>
                <a:ea typeface="Cambria"/>
                <a:cs typeface="Cambria"/>
                <a:sym typeface="Cambria"/>
              </a:rPr>
              <a:t>omul</a:t>
            </a:r>
            <a:r>
              <a:rPr b="1" i="0" lang="en-US" spc="0" sz="4200" u="none" cap="none" strike="noStrike">
                <a:solidFill>
                  <a:srgbClr val="FFFFFF"/>
                </a:solidFill>
                <a:latin typeface="Cambria"/>
                <a:ea typeface="Cambria"/>
                <a:cs typeface="Cambria"/>
                <a:sym typeface="Cambria"/>
              </a:rPr>
              <a:t> care devii.</a:t>
            </a:r>
            <a:endParaRPr/>
          </a:p>
        </p:txBody>
      </p:sp>
      <p:sp>
        <p:nvSpPr>
          <p:cNvPr id="1246" name="Google Shape;1246;p57"/>
          <p:cNvSpPr/>
          <p:nvPr/>
        </p:nvSpPr>
        <p:spPr>
          <a:xfrm>
            <a:off x="685800" y="3977639"/>
            <a:ext cx="457200" cy="457200"/>
          </a:xfrm>
          <a:prstGeom prst="rect">
            <a:avLst/>
          </a:prstGeom>
          <a:solidFill>
            <a:srgbClr val="F2A5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247" name="Google Shape;1247;p57"/>
          <p:cNvSpPr txBox="1"/>
          <p:nvPr/>
        </p:nvSpPr>
        <p:spPr>
          <a:xfrm>
            <a:off x="1463040" y="3794759"/>
            <a:ext cx="10058400" cy="6465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pc="0" sz="4200" u="none" cap="none" strike="noStrike">
                <a:solidFill>
                  <a:srgbClr val="FFFFFF"/>
                </a:solidFill>
                <a:latin typeface="Cambria"/>
                <a:ea typeface="Cambria"/>
                <a:cs typeface="Cambria"/>
                <a:sym typeface="Cambria"/>
              </a:rPr>
              <a:t>Este </a:t>
            </a:r>
            <a:r>
              <a:rPr b="1" lang="en-US" sz="4200">
                <a:solidFill>
                  <a:srgbClr val="F2A541"/>
                </a:solidFill>
                <a:latin typeface="Cambria"/>
                <a:ea typeface="Cambria"/>
                <a:cs typeface="Cambria"/>
                <a:sym typeface="Cambria"/>
              </a:rPr>
              <a:t>ceea</a:t>
            </a:r>
            <a:r>
              <a:rPr b="1" i="0" lang="en-US" spc="0" sz="4200" u="none" cap="none" strike="noStrike">
                <a:solidFill>
                  <a:srgbClr val="FFFFFF"/>
                </a:solidFill>
                <a:latin typeface="Cambria"/>
                <a:ea typeface="Cambria"/>
                <a:cs typeface="Cambria"/>
                <a:sym typeface="Cambria"/>
              </a:rPr>
              <a:t> </a:t>
            </a:r>
            <a:r>
              <a:rPr b="1" lang="en-US" sz="4200">
                <a:solidFill>
                  <a:srgbClr val="FFFFFF"/>
                </a:solidFill>
                <a:latin typeface="Cambria"/>
                <a:ea typeface="Cambria"/>
                <a:cs typeface="Cambria"/>
                <a:sym typeface="Cambria"/>
              </a:rPr>
              <a:t>ce</a:t>
            </a:r>
            <a:r>
              <a:rPr b="1" i="0" lang="en-US" spc="0" sz="4200" u="none" cap="none" strike="noStrike">
                <a:solidFill>
                  <a:srgbClr val="FFFFFF"/>
                </a:solidFill>
                <a:latin typeface="Cambria"/>
                <a:ea typeface="Cambria"/>
                <a:cs typeface="Cambria"/>
                <a:sym typeface="Cambria"/>
              </a:rPr>
              <a:t> lași în lume.</a:t>
            </a:r>
            <a:endParaRPr/>
          </a:p>
        </p:txBody>
      </p:sp>
      <p:sp>
        <p:nvSpPr>
          <p:cNvPr id="1248" name="Google Shape;1248;p57"/>
          <p:cNvSpPr/>
          <p:nvPr/>
        </p:nvSpPr>
        <p:spPr>
          <a:xfrm>
            <a:off x="1463040" y="5074920"/>
            <a:ext cx="1005840" cy="73152"/>
          </a:xfrm>
          <a:prstGeom prst="rect">
            <a:avLst/>
          </a:prstGeom>
          <a:solidFill>
            <a:srgbClr val="F2A5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249" name="Google Shape;1249;p57"/>
          <p:cNvSpPr txBox="1"/>
          <p:nvPr/>
        </p:nvSpPr>
        <p:spPr>
          <a:xfrm>
            <a:off x="1463040" y="5285232"/>
            <a:ext cx="10058400" cy="800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pc="0" sz="2600" u="none" cap="none" strike="noStrike">
                <a:solidFill>
                  <a:srgbClr val="A9C6E8"/>
                </a:solidFill>
                <a:latin typeface="Cambria"/>
                <a:ea typeface="Cambria"/>
                <a:cs typeface="Cambria"/>
                <a:sym typeface="Cambria"/>
              </a:rPr>
              <a:t>Când îl ajutăm pe un elev să-și construiască o carieră,</a:t>
            </a:r>
            <a:endParaRPr sz="1600">
              <a:latin typeface="Cambria"/>
              <a:ea typeface="Cambria"/>
              <a:cs typeface="Cambria"/>
              <a:sym typeface="Cambria"/>
            </a:endParaRPr>
          </a:p>
          <a:p>
            <a:pPr indent="0" lvl="0" marL="0" marR="0" rtl="0" algn="l">
              <a:lnSpc>
                <a:spcPct val="100000"/>
              </a:lnSpc>
              <a:spcBef>
                <a:spcPts val="0"/>
              </a:spcBef>
              <a:spcAft>
                <a:spcPts val="0"/>
              </a:spcAft>
              <a:buNone/>
            </a:pPr>
            <a:r>
              <a:rPr b="1" i="0" lang="en-US" spc="0" sz="2600" u="none" cap="none" strike="noStrike">
                <a:solidFill>
                  <a:srgbClr val="FFFFFF"/>
                </a:solidFill>
                <a:latin typeface="Cambria"/>
                <a:ea typeface="Cambria"/>
                <a:cs typeface="Cambria"/>
                <a:sym typeface="Cambria"/>
              </a:rPr>
              <a:t>îl ajutăm să-și construiască o viață cu</a:t>
            </a:r>
            <a:r>
              <a:rPr b="1" lang="en-US" sz="2600">
                <a:solidFill>
                  <a:srgbClr val="FFFFFF"/>
                </a:solidFill>
                <a:latin typeface="Cambria"/>
                <a:ea typeface="Cambria"/>
                <a:cs typeface="Cambria"/>
                <a:sym typeface="Cambria"/>
              </a:rPr>
              <a:t> sens</a:t>
            </a:r>
            <a:r>
              <a:rPr b="1" i="0" lang="en-US" spc="0" sz="2600" u="none" cap="none" strike="noStrike">
                <a:solidFill>
                  <a:srgbClr val="FFFFFF"/>
                </a:solidFill>
                <a:latin typeface="Cambria"/>
                <a:ea typeface="Cambria"/>
                <a:cs typeface="Cambria"/>
                <a:sym typeface="Cambria"/>
              </a:rPr>
              <a:t>.</a:t>
            </a:r>
            <a:endParaRPr sz="1600">
              <a:latin typeface="Cambria"/>
              <a:ea typeface="Cambria"/>
              <a:cs typeface="Cambria"/>
              <a:sym typeface="Cambri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58"/>
          <p:cNvSpPr txBox="1"/>
          <p:nvPr>
            <p:ph type="title"/>
          </p:nvPr>
        </p:nvSpPr>
        <p:spPr>
          <a:xfrm>
            <a:off x="685800" y="1325880"/>
            <a:ext cx="7315200" cy="25146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lt1"/>
              </a:buClr>
              <a:buSzPts val="4800"/>
              <a:buFont typeface="Cambria"/>
              <a:buNone/>
            </a:pPr>
            <a:r>
              <a:rPr lang="en-US" sz="5000">
                <a:solidFill>
                  <a:schemeClr val="lt1"/>
                </a:solidFill>
              </a:rPr>
              <a:t>Viitorul nu se alege.</a:t>
            </a:r>
            <a:endParaRPr sz="5000"/>
          </a:p>
          <a:p>
            <a:pPr indent="0" lvl="0" marL="0" rtl="0" algn="l">
              <a:lnSpc>
                <a:spcPct val="100000"/>
              </a:lnSpc>
              <a:spcBef>
                <a:spcPts val="0"/>
              </a:spcBef>
              <a:spcAft>
                <a:spcPts val="0"/>
              </a:spcAft>
              <a:buClr>
                <a:schemeClr val="accent1"/>
              </a:buClr>
              <a:buSzPts val="4800"/>
              <a:buFont typeface="Cambria"/>
              <a:buNone/>
            </a:pPr>
            <a:r>
              <a:rPr lang="en-US" sz="5000">
                <a:solidFill>
                  <a:schemeClr val="accent1"/>
                </a:solidFill>
              </a:rPr>
              <a:t>Se construiește.</a:t>
            </a:r>
            <a:endParaRPr sz="5000"/>
          </a:p>
        </p:txBody>
      </p:sp>
      <p:sp>
        <p:nvSpPr>
          <p:cNvPr id="1256" name="Google Shape;1256;p58"/>
          <p:cNvSpPr txBox="1"/>
          <p:nvPr>
            <p:ph idx="1" type="body"/>
          </p:nvPr>
        </p:nvSpPr>
        <p:spPr>
          <a:xfrm>
            <a:off x="685800" y="4069080"/>
            <a:ext cx="7132320" cy="82296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accent5"/>
              </a:buClr>
              <a:buSzPts val="2200"/>
              <a:buNone/>
            </a:pPr>
            <a:r>
              <a:rPr lang="en-US" sz="2600">
                <a:solidFill>
                  <a:schemeClr val="accent5"/>
                </a:solidFill>
                <a:latin typeface="Cambria"/>
                <a:ea typeface="Cambria"/>
                <a:cs typeface="Cambria"/>
                <a:sym typeface="Cambria"/>
              </a:rPr>
              <a:t>Cărămidă cu cărămidă. Elev cu elev. Zi de zi.</a:t>
            </a:r>
            <a:endParaRPr sz="2600">
              <a:latin typeface="Cambria"/>
              <a:ea typeface="Cambria"/>
              <a:cs typeface="Cambria"/>
              <a:sym typeface="Cambria"/>
            </a:endParaRPr>
          </a:p>
        </p:txBody>
      </p:sp>
      <p:sp>
        <p:nvSpPr>
          <p:cNvPr id="1257" name="Google Shape;1257;p58"/>
          <p:cNvSpPr txBox="1"/>
          <p:nvPr>
            <p:ph idx="2" type="body"/>
          </p:nvPr>
        </p:nvSpPr>
        <p:spPr>
          <a:xfrm>
            <a:off x="685800" y="5257800"/>
            <a:ext cx="7132320" cy="457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1600"/>
              <a:buNone/>
            </a:pPr>
            <a:r>
              <a:rPr lang="en-US" sz="1800">
                <a:solidFill>
                  <a:schemeClr val="lt1"/>
                </a:solidFill>
                <a:latin typeface="Cambria"/>
                <a:ea typeface="Cambria"/>
                <a:cs typeface="Cambria"/>
                <a:sym typeface="Cambria"/>
              </a:rPr>
              <a:t> ·   Psiholog dr. Daniela Dumulescu </a:t>
            </a:r>
            <a:r>
              <a:rPr lang="en-US" sz="1800">
                <a:latin typeface="Cambria"/>
                <a:ea typeface="Cambria"/>
                <a:cs typeface="Cambria"/>
                <a:sym typeface="Cambria"/>
              </a:rPr>
              <a:t>-daniela.dumulescu@ubbcluj.ro</a:t>
            </a:r>
            <a:endParaRPr sz="1800">
              <a:latin typeface="Cambria"/>
              <a:ea typeface="Cambria"/>
              <a:cs typeface="Cambria"/>
              <a:sym typeface="Cambria"/>
            </a:endParaRPr>
          </a:p>
        </p:txBody>
      </p:sp>
      <p:sp>
        <p:nvSpPr>
          <p:cNvPr id="1258" name="Google Shape;1258;p58"/>
          <p:cNvSpPr/>
          <p:nvPr/>
        </p:nvSpPr>
        <p:spPr>
          <a:xfrm>
            <a:off x="8275320" y="5074920"/>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59" name="Google Shape;1259;p58"/>
          <p:cNvSpPr/>
          <p:nvPr/>
        </p:nvSpPr>
        <p:spPr>
          <a:xfrm>
            <a:off x="9079992" y="5074920"/>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0" name="Google Shape;1260;p58"/>
          <p:cNvSpPr/>
          <p:nvPr/>
        </p:nvSpPr>
        <p:spPr>
          <a:xfrm>
            <a:off x="9079992" y="4270248"/>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1" name="Google Shape;1261;p58"/>
          <p:cNvSpPr/>
          <p:nvPr/>
        </p:nvSpPr>
        <p:spPr>
          <a:xfrm>
            <a:off x="9884664" y="5074920"/>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2" name="Google Shape;1262;p58"/>
          <p:cNvSpPr/>
          <p:nvPr/>
        </p:nvSpPr>
        <p:spPr>
          <a:xfrm>
            <a:off x="9884664" y="4270248"/>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3" name="Google Shape;1263;p58"/>
          <p:cNvSpPr/>
          <p:nvPr/>
        </p:nvSpPr>
        <p:spPr>
          <a:xfrm>
            <a:off x="9884664" y="3465576"/>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4" name="Google Shape;1264;p58"/>
          <p:cNvSpPr/>
          <p:nvPr/>
        </p:nvSpPr>
        <p:spPr>
          <a:xfrm>
            <a:off x="10689336" y="5074920"/>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5" name="Google Shape;1265;p58"/>
          <p:cNvSpPr/>
          <p:nvPr/>
        </p:nvSpPr>
        <p:spPr>
          <a:xfrm>
            <a:off x="10689336" y="4270248"/>
            <a:ext cx="731520" cy="73152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6" name="Google Shape;1266;p58"/>
          <p:cNvSpPr/>
          <p:nvPr/>
        </p:nvSpPr>
        <p:spPr>
          <a:xfrm>
            <a:off x="10689336" y="3465576"/>
            <a:ext cx="731520" cy="731520"/>
          </a:xfrm>
          <a:prstGeom prst="rect">
            <a:avLst/>
          </a:prstGeom>
          <a:solidFill>
            <a:schemeClr val="accent4">
              <a:alpha val="7019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
        <p:nvSpPr>
          <p:cNvPr id="1267" name="Google Shape;1267;p58"/>
          <p:cNvSpPr/>
          <p:nvPr/>
        </p:nvSpPr>
        <p:spPr>
          <a:xfrm>
            <a:off x="10689336" y="2660904"/>
            <a:ext cx="731520" cy="731520"/>
          </a:xfrm>
          <a:prstGeom prst="rect">
            <a:avLst/>
          </a:prstGeom>
          <a:solidFill>
            <a:schemeClr val="accent1"/>
          </a:solidFill>
          <a:ln>
            <a:noFill/>
          </a:ln>
          <a:effectLst>
            <a:outerShdw blurRad="101600" rotWithShape="0" algn="bl" dir="5400000" dist="38100">
              <a:srgbClr val="000000">
                <a:alpha val="25098"/>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pc="0" sz="1600" u="none" cap="none" strike="noStrike">
              <a:solidFill>
                <a:srgbClr val="000000"/>
              </a:solidFill>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xmlns:r="http://schemas.openxmlformats.org/officeDocument/2006/relationships" name="Constructie">
  <a:themeElements>
    <a:clrScheme name="Constructie">
      <a:dk1>
        <a:srgbClr val="1B2437"/>
      </a:dk1>
      <a:lt1>
        <a:srgbClr val="FFFFFF"/>
      </a:lt1>
      <a:dk2>
        <a:srgbClr val="13213C"/>
      </a:dk2>
      <a:lt2>
        <a:srgbClr val="EEF2F7"/>
      </a:lt2>
      <a:accent1>
        <a:srgbClr val="F2A541"/>
      </a:accent1>
      <a:accent2>
        <a:srgbClr val="2A9D8F"/>
      </a:accent2>
      <a:accent3>
        <a:srgbClr val="E76F51"/>
      </a:accent3>
      <a:accent4>
        <a:srgbClr val="3D5A80"/>
      </a:accent4>
      <a:accent5>
        <a:srgbClr val="A9C6E8"/>
      </a:accent5>
      <a:accent6>
        <a:srgbClr val="5D6B82"/>
      </a:accent6>
      <a:hlink>
        <a:srgbClr val="2A6FDB"/>
      </a:hlink>
      <a:folHlink>
        <a:srgbClr val="6B4FB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nstructie">
  <a:themeElements>
    <a:clrScheme name="Constructie">
      <a:dk1>
        <a:srgbClr val="1B2437"/>
      </a:dk1>
      <a:lt1>
        <a:srgbClr val="FFFFFF"/>
      </a:lt1>
      <a:dk2>
        <a:srgbClr val="13213C"/>
      </a:dk2>
      <a:lt2>
        <a:srgbClr val="EEF2F7"/>
      </a:lt2>
      <a:accent1>
        <a:srgbClr val="F2A541"/>
      </a:accent1>
      <a:accent2>
        <a:srgbClr val="2A9D8F"/>
      </a:accent2>
      <a:accent3>
        <a:srgbClr val="E76F51"/>
      </a:accent3>
      <a:accent4>
        <a:srgbClr val="3D5A80"/>
      </a:accent4>
      <a:accent5>
        <a:srgbClr val="A9C6E8"/>
      </a:accent5>
      <a:accent6>
        <a:srgbClr val="5D6B82"/>
      </a:accent6>
      <a:hlink>
        <a:srgbClr val="2A6FDB"/>
      </a:hlink>
      <a:folHlink>
        <a:srgbClr val="6B4FB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2026-11-04T21:24:04Z</dcterms:created>
  <dc:creator>Daniela Dumulescu</dc:creator>
</cp:coreProperties>
</file>